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Gotham" panose="020B0604020202020204" charset="0"/>
      <p:regular r:id="rId26"/>
    </p:embeddedFont>
    <p:embeddedFont>
      <p:font typeface="Gotham Bold" panose="020B0604020202020204" charset="0"/>
      <p:regular r:id="rId27"/>
    </p:embeddedFont>
    <p:embeddedFont>
      <p:font typeface="Gotham Bold Italics" panose="020B0604020202020204" charset="0"/>
      <p:regular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3578" autoAdjust="0"/>
  </p:normalViewPr>
  <p:slideViewPr>
    <p:cSldViewPr>
      <p:cViewPr varScale="1">
        <p:scale>
          <a:sx n="50" d="100"/>
          <a:sy n="50" d="100"/>
        </p:scale>
        <p:origin x="19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LGMA began as the Institution of Municipal Administration in 1951 and has become a leading professional body for managers in Queensland’s local government sector. </a:t>
            </a:r>
          </a:p>
          <a:p>
            <a:endParaRPr lang="en-US"/>
          </a:p>
          <a:p>
            <a:r>
              <a:rPr lang="en-US"/>
              <a:t>Offering a wide range of courses aimed at all levels of leadership from officers to chief executive officers the LGMA are focused on the professional development of Queensland’s local leaders. </a:t>
            </a:r>
          </a:p>
          <a:p>
            <a:endParaRPr lang="en-US"/>
          </a:p>
          <a:p>
            <a:r>
              <a:rPr lang="en-US"/>
              <a:t>The propeller programme is one such course offering its participants a broader understanding of Queensland’s local government through knowledge sharing from experienced specialists in host councils. </a:t>
            </a:r>
          </a:p>
          <a:p>
            <a:endParaRPr lang="en-US"/>
          </a:p>
          <a:p>
            <a:r>
              <a:rPr lang="en-US"/>
              <a:t>The 2023 Propeller program hosts ** local government employees from across QLD representing ** different Councils.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Western Downs – Council approving new solar farm at Kumbarilla, adding to an influx of renewables projects on the go in the region. "This is the 23rd solar farm approval granted by Council in the last four years (28/10/2020), adding to an influx of renewable projects with a combined $4 billion to the Western Downs. On top of this, our region is also welcoming new wind farms, such as the recently constructed Coopers Gap Wind Farm, the approved Dulacca Wind Farm and the newly approved Wambo Wind Farm.”</a:t>
            </a:r>
          </a:p>
          <a:p>
            <a:r>
              <a:rPr lang="en-US"/>
              <a:t>Livingstone Shire and Moreton Bay Regional Council - In partnership with Capricorn Coast Landcare, these councils support various community beach clean-ups such as Clean up Australia Day by removing collected rubbish from these events, as well as promote these events.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Brisbane City Council’s free Native Plants program offers a range of plants to enable the community to cultivate a greener and more sustainable Brisbane. The native species provided through the program will help grow our city’s urban forest and support wildlife. Residents, schools, community groups, clubs can get two free native plants.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Educating in Local Government refers to the process of providing information, knowledge, and skills to individuals and communities to enable them to make informed decisions and participate effectively in Local Government processes.  The goal in educating is to promote civic engagement, enhance transparency, and build trust between Local Government officials and the communities they serve.</a:t>
            </a:r>
          </a:p>
          <a:p>
            <a:endParaRPr lang="en-US"/>
          </a:p>
          <a:p>
            <a:r>
              <a:rPr lang="en-US"/>
              <a:t>Throughout this presentation we’ve touched on the other aspects Local Government drives in Leading, Managing and Enabling Climate Change Initiatives.  Education influences these other aspects outlined in various ways and will vary depending on the purpose and target audience.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Education within Local Government will take on many forms and it isn’t limited.  It can be Local Council providing: </a:t>
            </a:r>
          </a:p>
          <a:p>
            <a:r>
              <a:rPr lang="en-US"/>
              <a:t>- Information sessions on topics or strategies implemented by Local Government to provide the community information </a:t>
            </a:r>
          </a:p>
          <a:p>
            <a:r>
              <a:rPr lang="en-US"/>
              <a:t>- Information sessions for Staff/Contractors would be beneficial to increase skills and knowledge within the workforce, who in turn are the point of contact for most of the community </a:t>
            </a:r>
          </a:p>
          <a:p>
            <a:r>
              <a:rPr lang="en-US"/>
              <a:t>- Consultation workshops on topics or strategies to be implemented by State or Local Government to disseminate information </a:t>
            </a:r>
          </a:p>
          <a:p>
            <a:r>
              <a:rPr lang="en-US"/>
              <a:t>- Work with the community for them to effectively be involved in decision making </a:t>
            </a:r>
          </a:p>
          <a:p>
            <a:r>
              <a:rPr lang="en-US"/>
              <a:t>- Many larger Councils have Education Officers whose portfolios could be increased to include climate change </a:t>
            </a:r>
          </a:p>
          <a:p>
            <a:r>
              <a:rPr lang="en-US"/>
              <a:t>- Publish resources, strategies or guides </a:t>
            </a:r>
          </a:p>
          <a:p>
            <a:r>
              <a:rPr lang="en-US"/>
              <a:t>(resources can be in any medium designed for the biggest impact to circulate information)</a:t>
            </a:r>
          </a:p>
          <a:p>
            <a:r>
              <a:rPr lang="en-US"/>
              <a:t>- Provide the ability for the workforce to attend seminars/workshops </a:t>
            </a:r>
          </a:p>
          <a:p>
            <a:r>
              <a:rPr lang="en-US"/>
              <a:t>- Upskill workforce to be able to provide internal speaker services for workshops/training </a:t>
            </a:r>
          </a:p>
          <a:p>
            <a:r>
              <a:rPr lang="en-US"/>
              <a:t>- Broadcast any programs that are available, nationally, interstate and locally </a:t>
            </a:r>
          </a:p>
          <a:p>
            <a:r>
              <a:rPr lang="en-US"/>
              <a:t>- Manage/run the workshop </a:t>
            </a:r>
          </a:p>
          <a:p>
            <a:r>
              <a:rPr lang="en-US"/>
              <a:t> </a:t>
            </a:r>
          </a:p>
          <a:p>
            <a:r>
              <a:rPr lang="en-US"/>
              <a:t>There are multiple websites already established to assist Local Governments in their journey through Climate Change.  And as already shown through the Leading, Managing and Enabling sections all these resources readily available are all interconnected in some way. </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Climate change can be a daunting topic to address. Everyone is at different stages in their communities as they tackle this issue. It is important that we as council don’t compare ourselves to other councils but rather see what we can learn and adapt to our own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“Persistence is what makes the impossible possible, the possible likely and the likely definite” - Robert Half</a:t>
            </a:r>
          </a:p>
          <a:p>
            <a:endParaRPr lang="en-US"/>
          </a:p>
          <a:p>
            <a:endParaRPr lang="en-US"/>
          </a:p>
          <a:p>
            <a:r>
              <a:rPr lang="en-US"/>
              <a:t>Local Government is closest to the people and therefore their role is to respond to community needs, expectations and concerns – when this includes climate change Local Government responds accordingly depending on their location and community ‘feel’. </a:t>
            </a:r>
          </a:p>
          <a:p>
            <a:r>
              <a:rPr lang="en-US"/>
              <a:t>Every local government is different (geography, demographics, size etc) so every local government responds differently/appropriately to their constituents. </a:t>
            </a:r>
          </a:p>
          <a:p>
            <a:r>
              <a:rPr lang="en-US"/>
              <a:t>Local government is bound by law to address climate change in various ways (mostly achieving targets), however will fulfil this obligation differently.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Local Government Managers Australia (LGMA) have recognised this and have tasked the members of its Propeller Programme with determining what Local Government’s (LG’s) role is in leading, managing, enabling and educating climate change initiatives. </a:t>
            </a:r>
          </a:p>
          <a:p>
            <a:endParaRPr lang="en-US"/>
          </a:p>
          <a:p>
            <a:r>
              <a:rPr lang="en-US"/>
              <a:t>This presentation will act as a guide, defining the role of local government in climate change initiatives, give examples of some initiatives currently employed in the community and connect the user with tools and resources to begin their own climate change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Climate change is an existential imperative and humanity has </a:t>
            </a:r>
            <a:r>
              <a:rPr lang="en-US" dirty="0" err="1"/>
              <a:t>recognised</a:t>
            </a:r>
            <a:r>
              <a:rPr lang="en-US" dirty="0"/>
              <a:t> and accepted this reasonability with a historical breakthrough of the Paris Agreement in 2015. This agreement legally binds 194 parties, including Australia, to the reduction of global greenhouse gas emissions and limit the temperature increase to 2 degrees Celsius this century.</a:t>
            </a:r>
          </a:p>
          <a:p>
            <a:endParaRPr lang="en-US" dirty="0"/>
          </a:p>
          <a:p>
            <a:r>
              <a:rPr lang="en-US" dirty="0"/>
              <a:t>The Australian government has taken this agreement seriously and has legislated that Australia will be at net zero emissions by 2050 and by 2030 Queensland will be 30% below emission levels of 2005. This national commitment has speared on the creation of Queensland’s climate action plan that illustrates actions taken in sectors such as Energy, Transport, Industry, Buildings and Land since 2020 and actions that are currently underway. This action plan also outlines a partnership with the Local Government Association of Queensland to assist LG’s in beginning their climate change journey.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panose="020B0604020202020204" pitchFamily="34" charset="0"/>
              <a:buNone/>
            </a:pPr>
            <a:r>
              <a:rPr lang="en-US" dirty="0"/>
              <a:t>Responsibilities and legislation links:</a:t>
            </a:r>
          </a:p>
          <a:p>
            <a:pPr marL="171450" indent="-171450">
              <a:buFont typeface="Arial" panose="020B0604020202020204" pitchFamily="34" charset="0"/>
              <a:buChar char="•"/>
            </a:pPr>
            <a:r>
              <a:rPr lang="en-US" dirty="0"/>
              <a:t>The United Nations Paris Agreement is a legally binding international treaty on climate change.</a:t>
            </a:r>
          </a:p>
          <a:p>
            <a:pPr marL="171450" indent="-171450">
              <a:buFont typeface="Arial" panose="020B0604020202020204" pitchFamily="34" charset="0"/>
              <a:buChar char="•"/>
            </a:pPr>
            <a:r>
              <a:rPr lang="en-US" dirty="0"/>
              <a:t>Australian Government Path to Net Zero 2050 is a long-term emissions reduction plan to achieve net zero emissions by 2050.</a:t>
            </a:r>
          </a:p>
          <a:p>
            <a:pPr marL="171450" indent="-171450">
              <a:buFont typeface="Arial" panose="020B0604020202020204" pitchFamily="34" charset="0"/>
              <a:buChar char="•"/>
            </a:pPr>
            <a:r>
              <a:rPr lang="en-US" dirty="0"/>
              <a:t>The Queensland Government has set targets for reducing emissions in the documented Queensland Climate Action Plan.</a:t>
            </a:r>
          </a:p>
          <a:p>
            <a:pPr marL="171450" indent="-171450">
              <a:buFont typeface="Arial" panose="020B0604020202020204" pitchFamily="34" charset="0"/>
              <a:buChar char="•"/>
            </a:pPr>
            <a:r>
              <a:rPr lang="en-US" dirty="0"/>
              <a:t>Snapshot Climate link is designed to help communities, decision makers and government take action on climate.</a:t>
            </a:r>
          </a:p>
          <a:p>
            <a:pPr marL="171450" indent="-171450">
              <a:buFont typeface="Arial" panose="020B0604020202020204" pitchFamily="34" charset="0"/>
              <a:buChar char="•"/>
            </a:pPr>
            <a:r>
              <a:rPr lang="en-US" dirty="0"/>
              <a:t>Guide to Climate Change Risk Assessment for NSW Local Government is a guide designed to assist councils assess the risks of climate change.</a:t>
            </a:r>
          </a:p>
          <a:p>
            <a:pPr marL="171450" indent="-171450">
              <a:buFont typeface="Arial" panose="020B0604020202020204" pitchFamily="34" charset="0"/>
              <a:buChar char="•"/>
            </a:pPr>
            <a:r>
              <a:rPr lang="en-US" dirty="0"/>
              <a:t>Climate Change Risk Management Tool for Queensland Households is a tool or resource that has been developed to help households start their adaptation journey and what they can do regarding </a:t>
            </a:r>
            <a:r>
              <a:rPr lang="en-US"/>
              <a:t>climate change. </a:t>
            </a:r>
            <a:endParaRPr lang="en-US" dirty="0"/>
          </a:p>
          <a:p>
            <a:pPr marL="171450" indent="-171450">
              <a:buFont typeface="Arial" panose="020B0604020202020204" pitchFamily="34" charset="0"/>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Knowing where you are is a great first step in knowing where you need to be and there are many resources at your disposal to assess the status of your community but before beginning any task or undertaking it is always prudent to conduct a risk assessment to identify hazards and how best to mitigate their impact.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Attached is a link  that shows your municipalities emissions across sectors such as residential, commercial, industry and transportation and also includes a user’s guide. This guide helps the user navigate and understand the data shown as well as providing examples of how best to use the data provided. </a:t>
            </a:r>
          </a:p>
          <a:p>
            <a:endParaRPr lang="en-US"/>
          </a:p>
          <a:p>
            <a:r>
              <a:rPr lang="en-US"/>
              <a:t>Information and education at a local government level can help our communities understand how every step towards living a sustainable lifestyle makes a difference in achieving climate change objectives.</a:t>
            </a:r>
          </a:p>
          <a:p>
            <a:r>
              <a:rPr lang="en-US"/>
              <a:t>Leadership is the ability of an individual to influence, motivate, and enable others to contribute. </a:t>
            </a:r>
          </a:p>
          <a:p>
            <a:r>
              <a:rPr lang="en-US"/>
              <a:t>How can councils influence, motivate, and enable others:</a:t>
            </a:r>
          </a:p>
          <a:p>
            <a:r>
              <a:rPr lang="en-US"/>
              <a:t>- Needs to align with council vision and goals</a:t>
            </a:r>
          </a:p>
          <a:p>
            <a:r>
              <a:rPr lang="en-US"/>
              <a:t>- Have its own house in order first </a:t>
            </a:r>
          </a:p>
          <a:p>
            <a:r>
              <a:rPr lang="en-US"/>
              <a:t>- Understand its environmental impact</a:t>
            </a:r>
          </a:p>
          <a:p>
            <a:r>
              <a:rPr lang="en-US"/>
              <a:t>- Set an emissions reduction target to signal ambition and inspire action.</a:t>
            </a:r>
          </a:p>
          <a:p>
            <a:r>
              <a:rPr lang="en-US"/>
              <a:t>- Set minimum energy efficiency standards for council-owned buildings and assets</a:t>
            </a:r>
          </a:p>
          <a:p>
            <a:r>
              <a:rPr lang="en-US"/>
              <a:t>- Incorporate climate change risks into council decision-making, local planning schemes and developments</a:t>
            </a:r>
          </a:p>
          <a:p>
            <a:r>
              <a:rPr lang="en-US"/>
              <a:t>provided a range of training programs, protocols and processes to assist council staff to identify and manage climate change impacts</a:t>
            </a:r>
          </a:p>
          <a:p>
            <a:r>
              <a:rPr lang="en-US"/>
              <a:t>- Development of regionally appropriate climate preparedness plans</a:t>
            </a:r>
          </a:p>
          <a:p>
            <a:r>
              <a:rPr lang="en-US"/>
              <a:t>- Carbon Neutral Action Plan</a:t>
            </a:r>
          </a:p>
          <a:p>
            <a:r>
              <a:rPr lang="en-US"/>
              <a:t>leading the community and others in developing a vision for the area and the steps to achieve it.</a:t>
            </a:r>
          </a:p>
          <a:p>
            <a:r>
              <a:rPr lang="en-US"/>
              <a:t>- Encourage community participation in climate and environmental programs.</a:t>
            </a:r>
          </a:p>
          <a:p>
            <a:r>
              <a:rPr lang="en-US"/>
              <a:t>citizen science projects.</a:t>
            </a:r>
          </a:p>
          <a:p>
            <a:r>
              <a:rPr lang="en-US"/>
              <a:t>- Educate people on the solutions</a:t>
            </a:r>
          </a:p>
          <a:p>
            <a:r>
              <a:rPr lang="en-US"/>
              <a:t>- Share our content</a:t>
            </a:r>
          </a:p>
          <a:p>
            <a:r>
              <a:rPr lang="en-US"/>
              <a:t>- Have conversations</a:t>
            </a:r>
          </a:p>
          <a:p>
            <a:r>
              <a:rPr lang="en-US"/>
              <a:t>- Shape the national conversation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Cairns Regional Council</a:t>
            </a:r>
          </a:p>
          <a:p>
            <a:r>
              <a:rPr lang="en-US"/>
              <a:t>Through consultation and engagement, over 88% of survey respondents in the Cairns community said they wanted Council to show leadership and action on climate change. Through the consultation and engagement process, Council spoke and listened to subject matter experts, industry representatives, climate action advocates, community members, First Nations People, youth representatives and researchers in the tertiary sector which gathered valuable information and feedback to move forward with the implementation of climate change strategies and initiatives. To put a strategy plan in place, the community have outlined their objectives, what success looks like and actions to achieve success. The success is measured through municipal emissions snapshot, number of sustainability grant projects with a climate action focus and the number of workshops or engagement events.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QLD Government Climate Change Science Resources.</a:t>
            </a:r>
          </a:p>
          <a:p>
            <a:r>
              <a:rPr lang="en-US"/>
              <a:t>Extensive work is being undertaken in Queensland to identify the opportunities and risks that are presented though data that has been collated.</a:t>
            </a:r>
          </a:p>
          <a:p>
            <a:r>
              <a:rPr lang="en-US"/>
              <a:t>Some of the potential responses to the climate risks are:</a:t>
            </a:r>
          </a:p>
          <a:p>
            <a:r>
              <a:rPr lang="en-US"/>
              <a:t>- Consider future climate and sea-level rise when location and constructing new developments and infrastructure</a:t>
            </a:r>
          </a:p>
          <a:p>
            <a:r>
              <a:rPr lang="en-US"/>
              <a:t>- Implement water management planning</a:t>
            </a:r>
          </a:p>
          <a:p>
            <a:r>
              <a:rPr lang="en-US"/>
              <a:t>- Identify cultural sites at risk and mitigate impact</a:t>
            </a:r>
          </a:p>
          <a:p>
            <a:r>
              <a:rPr lang="en-US"/>
              <a:t>- Employ strategies to minimise heat stress on livestock</a:t>
            </a:r>
          </a:p>
          <a:p>
            <a:r>
              <a:rPr lang="en-US"/>
              <a:t>- Consider different crop varieties and sowing times</a:t>
            </a:r>
          </a:p>
          <a:p>
            <a:r>
              <a:rPr lang="en-US"/>
              <a:t>- Improve water efficiency</a:t>
            </a:r>
          </a:p>
          <a:p>
            <a:r>
              <a:rPr lang="en-US"/>
              <a:t>- Increase green urban infrastructure and urban biodiversity</a:t>
            </a:r>
          </a:p>
          <a:p>
            <a:r>
              <a:rPr lang="en-US"/>
              <a:t>- Link habitats to allow species to move</a:t>
            </a:r>
          </a:p>
          <a:p>
            <a:r>
              <a:rPr lang="en-US"/>
              <a:t>- Implement rural mental health care programs</a:t>
            </a:r>
          </a:p>
          <a:p>
            <a:r>
              <a:rPr lang="en-US"/>
              <a:t>- Consider climate risks when developing emergency planning for schools, hospitals,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png"/><Relationship Id="rId3" Type="http://schemas.openxmlformats.org/officeDocument/2006/relationships/hyperlink" Target="https://www.livingstone.qld.gov.au/news/article/482/livingstone-shire-council-supports-capricorn-coast-landcare-for-clean-up-australia-day" TargetMode="External"/><Relationship Id="rId7" Type="http://schemas.openxmlformats.org/officeDocument/2006/relationships/image" Target="../media/image37.png"/><Relationship Id="rId12"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hyperlink" Target="https://www.moretonbay.qld.gov.au/Events/Clean-Up-Australia-Day" TargetMode="External"/><Relationship Id="rId10" Type="http://schemas.openxmlformats.org/officeDocument/2006/relationships/image" Target="../media/image40.png"/><Relationship Id="rId4" Type="http://schemas.openxmlformats.org/officeDocument/2006/relationships/hyperlink" Target="https://www.capcoastlandcare.org" TargetMode="Externa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brisbane.qld.gov.au/clean-and-green/green-home-and-community/sustainable-gardening/free-native-plants-program" TargetMode="External"/><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npq.org.au/community-nurseries-sunshine-coast-moreton-bay/" TargetMode="Externa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cairns.qld.gov.au/experience-cairns/events/ecofiesta" TargetMode="External"/><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moretonbay.qld.gov.au/files/assets/public/services/waste/sustainability-champions-program-teacher-information-booklet.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hyperlink" Target="https://lgmaqld.org.au/propeller" TargetMode="External"/><Relationship Id="rId3" Type="http://schemas.openxmlformats.org/officeDocument/2006/relationships/image" Target="../media/image5.png"/><Relationship Id="rId7" Type="http://schemas.openxmlformats.org/officeDocument/2006/relationships/hyperlink" Target="https://www.lgmaqld.org.au/propelle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lgmaqld.org.au" TargetMode="External"/><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www.dcceew.gov.au/climate-change/emissions-reduction/net-zero" TargetMode="External"/><Relationship Id="rId3" Type="http://schemas.openxmlformats.org/officeDocument/2006/relationships/hyperlink" Target="https://www.qld.gov.au/__data/assets/pdf_file/0023/132386/ccrmt-households-full.pdf" TargetMode="External"/><Relationship Id="rId7" Type="http://schemas.openxmlformats.org/officeDocument/2006/relationships/hyperlink" Target="https://www.des.qld.gov.au/climateaction/theplan/qld-climate-action-plan" TargetMode="External"/><Relationship Id="rId12"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lgaq.asn.au" TargetMode="External"/><Relationship Id="rId11" Type="http://schemas.openxmlformats.org/officeDocument/2006/relationships/image" Target="../media/image1.png"/><Relationship Id="rId5" Type="http://schemas.openxmlformats.org/officeDocument/2006/relationships/hyperlink" Target="https://www.lgaq.asn.au/downloads/file/549/2023-advocacy-action-plan" TargetMode="External"/><Relationship Id="rId10" Type="http://schemas.openxmlformats.org/officeDocument/2006/relationships/hyperlink" Target="https://www.climatechange.environment.nsw.gov.au/sites/default/files/2021-06/Guide%20to%20climate%20change%20risk%20assessment%20for%20local%20government.pdf" TargetMode="External"/><Relationship Id="rId4" Type="http://schemas.openxmlformats.org/officeDocument/2006/relationships/hyperlink" Target="https://www.un.org/en/climatechange/paris-agreement" TargetMode="External"/><Relationship Id="rId9" Type="http://schemas.openxmlformats.org/officeDocument/2006/relationships/hyperlink" Target="https://snapshotclimate.com.au/explor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aus01.safelinks.protection.outlook.com/?url=https%3A%2F%2Fwww.un.org%2Fsustainabledevelopment%2Ftakeaction%2F&amp;data=05%7C01%7Ca.perry%40cairns.qld.gov.au%7Cbc6094947614409bc04508db9701bdd2%7Cbed5512b9b9f499caea570d611e0778c%7C0%7C0%7C638269806023338947%7CUnknown%7CTWFpbGZsb3d8eyJWIjoiMC4wLjAwMDAiLCJQIjoiV2luMzIiLCJBTiI6Ik1haWwiLCJXVCI6Mn0%3D%7C3000%7C%7C%7C&amp;sdata=iDCq6q3MFlitYRDRLjpaAk4BYrIXuF%2F%2F2Lcr88WDHsQ%3D&amp;reserved=0" TargetMode="Externa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hyperlink" Target="https://aus01.safelinks.protection.outlook.com/?url=https%3A%2F%2Fwww.des.qld.gov.au%2Fclimateaction&amp;data=05%7C01%7Ca.perry%40cairns.qld.gov.au%7Cbc6094947614409bc04508db9701bdd2%7Cbed5512b9b9f499caea570d611e0778c%7C0%7C0%7C638269806023338947%7CUnknown%7CTWFpbGZsb3d8eyJWIjoiMC4wLjAwMDAiLCJQIjoiV2luMzIiLCJBTiI6Ik1haWwiLCJXVCI6Mn0%3D%7C3000%7C%7C%7C&amp;sdata=HPQqAzZ2vhee%2BcoSgw%2Fh%2F6J39Utp6L85Oore%2Fg7hvyk%3D&amp;reserved=0"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28700" y="1011129"/>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2"/>
            <a:stretch>
              <a:fillRect/>
            </a:stretch>
          </a:blipFill>
        </p:spPr>
        <p:txBody>
          <a:bodyPr/>
          <a:lstStyle/>
          <a:p>
            <a:endParaRPr lang="en-AU"/>
          </a:p>
        </p:txBody>
      </p:sp>
      <p:sp>
        <p:nvSpPr>
          <p:cNvPr id="3" name="Freeform 3"/>
          <p:cNvSpPr/>
          <p:nvPr/>
        </p:nvSpPr>
        <p:spPr>
          <a:xfrm>
            <a:off x="1819086" y="1143952"/>
            <a:ext cx="1039109" cy="662212"/>
          </a:xfrm>
          <a:custGeom>
            <a:avLst/>
            <a:gdLst/>
            <a:ahLst/>
            <a:cxnLst/>
            <a:rect l="l" t="t" r="r" b="b"/>
            <a:pathLst>
              <a:path w="1039109" h="662212">
                <a:moveTo>
                  <a:pt x="0" y="0"/>
                </a:moveTo>
                <a:lnTo>
                  <a:pt x="1039110" y="0"/>
                </a:lnTo>
                <a:lnTo>
                  <a:pt x="1039110" y="662212"/>
                </a:lnTo>
                <a:lnTo>
                  <a:pt x="0" y="662212"/>
                </a:lnTo>
                <a:lnTo>
                  <a:pt x="0" y="0"/>
                </a:lnTo>
                <a:close/>
              </a:path>
            </a:pathLst>
          </a:custGeom>
          <a:blipFill>
            <a:blip r:embed="rId3"/>
            <a:stretch>
              <a:fillRect/>
            </a:stretch>
          </a:blipFill>
        </p:spPr>
        <p:txBody>
          <a:bodyPr/>
          <a:lstStyle/>
          <a:p>
            <a:endParaRPr lang="en-AU"/>
          </a:p>
        </p:txBody>
      </p:sp>
      <p:sp>
        <p:nvSpPr>
          <p:cNvPr id="4" name="Freeform 4"/>
          <p:cNvSpPr/>
          <p:nvPr/>
        </p:nvSpPr>
        <p:spPr>
          <a:xfrm>
            <a:off x="8908918" y="1408646"/>
            <a:ext cx="9246957" cy="5097385"/>
          </a:xfrm>
          <a:custGeom>
            <a:avLst/>
            <a:gdLst/>
            <a:ahLst/>
            <a:cxnLst/>
            <a:rect l="l" t="t" r="r" b="b"/>
            <a:pathLst>
              <a:path w="9246957" h="5097385">
                <a:moveTo>
                  <a:pt x="0" y="0"/>
                </a:moveTo>
                <a:lnTo>
                  <a:pt x="9246957" y="0"/>
                </a:lnTo>
                <a:lnTo>
                  <a:pt x="9246957" y="5097386"/>
                </a:lnTo>
                <a:lnTo>
                  <a:pt x="0" y="509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5" name="TextBox 5"/>
          <p:cNvSpPr txBox="1"/>
          <p:nvPr/>
        </p:nvSpPr>
        <p:spPr>
          <a:xfrm>
            <a:off x="933450" y="2148906"/>
            <a:ext cx="10760724" cy="2847975"/>
          </a:xfrm>
          <a:prstGeom prst="rect">
            <a:avLst/>
          </a:prstGeom>
        </p:spPr>
        <p:txBody>
          <a:bodyPr lIns="0" tIns="0" rIns="0" bIns="0" rtlCol="0" anchor="t">
            <a:spAutoFit/>
          </a:bodyPr>
          <a:lstStyle/>
          <a:p>
            <a:pPr>
              <a:lnSpc>
                <a:spcPts val="11205"/>
              </a:lnSpc>
            </a:pPr>
            <a:r>
              <a:rPr lang="en-US" sz="9337" spc="-93">
                <a:solidFill>
                  <a:srgbClr val="000000"/>
                </a:solidFill>
                <a:latin typeface="Gotham"/>
              </a:rPr>
              <a:t>2023 GROUP</a:t>
            </a:r>
          </a:p>
          <a:p>
            <a:pPr>
              <a:lnSpc>
                <a:spcPts val="11205"/>
              </a:lnSpc>
            </a:pPr>
            <a:r>
              <a:rPr lang="en-US" sz="9337" spc="-93">
                <a:solidFill>
                  <a:srgbClr val="000000"/>
                </a:solidFill>
                <a:latin typeface="Gotham"/>
              </a:rPr>
              <a:t>PROJECT</a:t>
            </a:r>
          </a:p>
        </p:txBody>
      </p:sp>
      <p:sp>
        <p:nvSpPr>
          <p:cNvPr id="6" name="TextBox 6"/>
          <p:cNvSpPr txBox="1"/>
          <p:nvPr/>
        </p:nvSpPr>
        <p:spPr>
          <a:xfrm>
            <a:off x="2858196" y="1333988"/>
            <a:ext cx="8583903" cy="405765"/>
          </a:xfrm>
          <a:prstGeom prst="rect">
            <a:avLst/>
          </a:prstGeom>
        </p:spPr>
        <p:txBody>
          <a:bodyPr lIns="0" tIns="0" rIns="0" bIns="0" rtlCol="0" anchor="t">
            <a:spAutoFit/>
          </a:bodyPr>
          <a:lstStyle/>
          <a:p>
            <a:pPr>
              <a:lnSpc>
                <a:spcPts val="3359"/>
              </a:lnSpc>
              <a:spcBef>
                <a:spcPct val="0"/>
              </a:spcBef>
            </a:pPr>
            <a:r>
              <a:rPr lang="en-US" sz="2400" spc="506">
                <a:solidFill>
                  <a:srgbClr val="000000"/>
                </a:solidFill>
                <a:latin typeface="Gotham"/>
              </a:rPr>
              <a:t>PROPELLER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606523" y="6763229"/>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400175"/>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Managing</a:t>
            </a:r>
          </a:p>
        </p:txBody>
      </p:sp>
      <p:sp>
        <p:nvSpPr>
          <p:cNvPr id="4" name="TextBox 4"/>
          <p:cNvSpPr txBox="1"/>
          <p:nvPr/>
        </p:nvSpPr>
        <p:spPr>
          <a:xfrm>
            <a:off x="1028700" y="2811687"/>
            <a:ext cx="8115300" cy="4596765"/>
          </a:xfrm>
          <a:prstGeom prst="rect">
            <a:avLst/>
          </a:prstGeom>
        </p:spPr>
        <p:txBody>
          <a:bodyPr lIns="0" tIns="0" rIns="0" bIns="0" rtlCol="0" anchor="t">
            <a:spAutoFit/>
          </a:bodyPr>
          <a:lstStyle/>
          <a:p>
            <a:pPr>
              <a:lnSpc>
                <a:spcPts val="3359"/>
              </a:lnSpc>
            </a:pPr>
            <a:r>
              <a:rPr lang="en-US" sz="2400">
                <a:solidFill>
                  <a:srgbClr val="000000"/>
                </a:solidFill>
                <a:latin typeface="Gotham"/>
              </a:rPr>
              <a:t>What is managing? Managing in local government refers to the process of overseeing and directing the operations and activities of a local government organization.</a:t>
            </a:r>
          </a:p>
          <a:p>
            <a:pPr>
              <a:lnSpc>
                <a:spcPts val="3359"/>
              </a:lnSpc>
            </a:pPr>
            <a:r>
              <a:rPr lang="en-US" sz="2400">
                <a:solidFill>
                  <a:srgbClr val="000000"/>
                </a:solidFill>
                <a:latin typeface="Gotham"/>
              </a:rPr>
              <a:t>This involves planning, organizing, coordinating, controlling, and evaluating the resources, functions, and services provided by the government to meet the needs of the community. </a:t>
            </a:r>
          </a:p>
          <a:p>
            <a:pPr>
              <a:lnSpc>
                <a:spcPts val="3359"/>
              </a:lnSpc>
            </a:pPr>
            <a:endParaRPr lang="en-US" sz="2400">
              <a:solidFill>
                <a:srgbClr val="000000"/>
              </a:solidFill>
              <a:latin typeface="Gotham"/>
            </a:endParaRPr>
          </a:p>
          <a:p>
            <a:pPr>
              <a:lnSpc>
                <a:spcPts val="3359"/>
              </a:lnSpc>
            </a:pPr>
            <a:endParaRPr lang="en-US" sz="2400">
              <a:solidFill>
                <a:srgbClr val="000000"/>
              </a:solidFill>
              <a:latin typeface="Gotham"/>
            </a:endParaRPr>
          </a:p>
          <a:p>
            <a:pPr>
              <a:lnSpc>
                <a:spcPts val="3359"/>
              </a:lnSpc>
            </a:pPr>
            <a:endParaRPr lang="en-US" sz="2400">
              <a:solidFill>
                <a:srgbClr val="000000"/>
              </a:solidFill>
              <a:latin typeface="Gotham"/>
            </a:endParaRPr>
          </a:p>
        </p:txBody>
      </p:sp>
      <p:sp>
        <p:nvSpPr>
          <p:cNvPr id="5" name="TextBox 5"/>
          <p:cNvSpPr txBox="1"/>
          <p:nvPr/>
        </p:nvSpPr>
        <p:spPr>
          <a:xfrm>
            <a:off x="10798028" y="7346852"/>
            <a:ext cx="6932191" cy="2734295"/>
          </a:xfrm>
          <a:prstGeom prst="rect">
            <a:avLst/>
          </a:prstGeom>
        </p:spPr>
        <p:txBody>
          <a:bodyPr lIns="0" tIns="0" rIns="0" bIns="0" rtlCol="0" anchor="t">
            <a:spAutoFit/>
          </a:bodyPr>
          <a:lstStyle/>
          <a:p>
            <a:pPr algn="ctr">
              <a:lnSpc>
                <a:spcPts val="3640"/>
              </a:lnSpc>
            </a:pPr>
            <a:r>
              <a:rPr lang="en-US" sz="2600">
                <a:solidFill>
                  <a:srgbClr val="000000"/>
                </a:solidFill>
                <a:latin typeface="Gotham Bold Italics"/>
              </a:rPr>
              <a:t> “Good management is the art of making problems so interesting and their solutions so constructive that everyone wants to get to work and deal with them.” — Paul Hawken.</a:t>
            </a:r>
          </a:p>
          <a:p>
            <a:pPr algn="ctr">
              <a:lnSpc>
                <a:spcPts val="3640"/>
              </a:lnSpc>
            </a:pPr>
            <a:endParaRPr lang="en-US" sz="2600">
              <a:solidFill>
                <a:srgbClr val="000000"/>
              </a:solidFill>
              <a:latin typeface="Gotham Bold Italics"/>
            </a:endParaRPr>
          </a:p>
        </p:txBody>
      </p:sp>
      <p:sp>
        <p:nvSpPr>
          <p:cNvPr id="6" name="Freeform 6"/>
          <p:cNvSpPr/>
          <p:nvPr/>
        </p:nvSpPr>
        <p:spPr>
          <a:xfrm>
            <a:off x="11767125" y="738464"/>
            <a:ext cx="5627701" cy="5198589"/>
          </a:xfrm>
          <a:custGeom>
            <a:avLst/>
            <a:gdLst/>
            <a:ahLst/>
            <a:cxnLst/>
            <a:rect l="l" t="t" r="r" b="b"/>
            <a:pathLst>
              <a:path w="5627701" h="5198589">
                <a:moveTo>
                  <a:pt x="0" y="0"/>
                </a:moveTo>
                <a:lnTo>
                  <a:pt x="5627701" y="0"/>
                </a:lnTo>
                <a:lnTo>
                  <a:pt x="5627701" y="5198589"/>
                </a:lnTo>
                <a:lnTo>
                  <a:pt x="0" y="5198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872599" y="9487163"/>
            <a:ext cx="790386" cy="795036"/>
          </a:xfrm>
          <a:custGeom>
            <a:avLst/>
            <a:gdLst/>
            <a:ahLst/>
            <a:cxnLst/>
            <a:rect l="l" t="t" r="r" b="b"/>
            <a:pathLst>
              <a:path w="790386" h="795036">
                <a:moveTo>
                  <a:pt x="0" y="0"/>
                </a:moveTo>
                <a:lnTo>
                  <a:pt x="790386" y="0"/>
                </a:lnTo>
                <a:lnTo>
                  <a:pt x="790386" y="795036"/>
                </a:lnTo>
                <a:lnTo>
                  <a:pt x="0" y="795036"/>
                </a:lnTo>
                <a:lnTo>
                  <a:pt x="0" y="0"/>
                </a:lnTo>
                <a:close/>
              </a:path>
            </a:pathLst>
          </a:custGeom>
          <a:blipFill>
            <a:blip r:embed="rId7"/>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8"/>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676386"/>
          <a:ext cx="16038285" cy="1624778"/>
        </p:xfrm>
        <a:graphic>
          <a:graphicData uri="http://schemas.openxmlformats.org/drawingml/2006/table">
            <a:tbl>
              <a:tblPr/>
              <a:tblGrid>
                <a:gridCol w="4368126">
                  <a:extLst>
                    <a:ext uri="{9D8B030D-6E8A-4147-A177-3AD203B41FA5}">
                      <a16:colId xmlns:a16="http://schemas.microsoft.com/office/drawing/2014/main" val="20000"/>
                    </a:ext>
                  </a:extLst>
                </a:gridCol>
                <a:gridCol w="11670159">
                  <a:extLst>
                    <a:ext uri="{9D8B030D-6E8A-4147-A177-3AD203B41FA5}">
                      <a16:colId xmlns:a16="http://schemas.microsoft.com/office/drawing/2014/main" val="20001"/>
                    </a:ext>
                  </a:extLst>
                </a:gridCol>
              </a:tblGrid>
              <a:tr h="812389">
                <a:tc>
                  <a:txBody>
                    <a:bodyPr/>
                    <a:lstStyle/>
                    <a:p>
                      <a:pPr algn="l">
                        <a:lnSpc>
                          <a:spcPts val="2099"/>
                        </a:lnSpc>
                        <a:defRPr/>
                      </a:pPr>
                      <a:r>
                        <a:rPr lang="en-US" sz="1499">
                          <a:solidFill>
                            <a:srgbClr val="000000"/>
                          </a:solidFill>
                          <a:latin typeface="Gotham Bold"/>
                        </a:rPr>
                        <a:t>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812389">
                <a:tc>
                  <a:txBody>
                    <a:bodyPr/>
                    <a:lstStyle/>
                    <a:p>
                      <a:pPr algn="l">
                        <a:lnSpc>
                          <a:spcPts val="2799"/>
                        </a:lnSpc>
                        <a:defRPr/>
                      </a:pPr>
                      <a:r>
                        <a:rPr lang="en-US" sz="1999">
                          <a:solidFill>
                            <a:srgbClr val="000000"/>
                          </a:solidFill>
                          <a:latin typeface="Gotham Bold"/>
                        </a:rPr>
                        <a:t>Cairns Regional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Bold"/>
                        </a:rPr>
                        <a:t>Climate Change strategy 2030</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Freeform 3"/>
          <p:cNvSpPr/>
          <p:nvPr/>
        </p:nvSpPr>
        <p:spPr>
          <a:xfrm>
            <a:off x="1028700" y="3556830"/>
            <a:ext cx="2771830" cy="4447406"/>
          </a:xfrm>
          <a:custGeom>
            <a:avLst/>
            <a:gdLst/>
            <a:ahLst/>
            <a:cxnLst/>
            <a:rect l="l" t="t" r="r" b="b"/>
            <a:pathLst>
              <a:path w="2771830" h="4447406">
                <a:moveTo>
                  <a:pt x="0" y="0"/>
                </a:moveTo>
                <a:lnTo>
                  <a:pt x="2771830" y="0"/>
                </a:lnTo>
                <a:lnTo>
                  <a:pt x="2771830" y="4447407"/>
                </a:lnTo>
                <a:lnTo>
                  <a:pt x="0" y="4447407"/>
                </a:lnTo>
                <a:lnTo>
                  <a:pt x="0" y="0"/>
                </a:lnTo>
                <a:close/>
              </a:path>
            </a:pathLst>
          </a:custGeom>
          <a:blipFill>
            <a:blip r:embed="rId3"/>
            <a:stretch>
              <a:fillRect/>
            </a:stretch>
          </a:blipFill>
        </p:spPr>
        <p:txBody>
          <a:bodyPr/>
          <a:lstStyle/>
          <a:p>
            <a:endParaRPr lang="en-AU"/>
          </a:p>
        </p:txBody>
      </p:sp>
      <p:sp>
        <p:nvSpPr>
          <p:cNvPr id="4" name="Freeform 4"/>
          <p:cNvSpPr/>
          <p:nvPr/>
        </p:nvSpPr>
        <p:spPr>
          <a:xfrm>
            <a:off x="3991900" y="3556830"/>
            <a:ext cx="5526743" cy="1670396"/>
          </a:xfrm>
          <a:custGeom>
            <a:avLst/>
            <a:gdLst/>
            <a:ahLst/>
            <a:cxnLst/>
            <a:rect l="l" t="t" r="r" b="b"/>
            <a:pathLst>
              <a:path w="5526743" h="1670396">
                <a:moveTo>
                  <a:pt x="0" y="0"/>
                </a:moveTo>
                <a:lnTo>
                  <a:pt x="5526743" y="0"/>
                </a:lnTo>
                <a:lnTo>
                  <a:pt x="5526743" y="1670397"/>
                </a:lnTo>
                <a:lnTo>
                  <a:pt x="0" y="1670397"/>
                </a:lnTo>
                <a:lnTo>
                  <a:pt x="0" y="0"/>
                </a:lnTo>
                <a:close/>
              </a:path>
            </a:pathLst>
          </a:custGeom>
          <a:blipFill>
            <a:blip r:embed="rId4"/>
            <a:stretch>
              <a:fillRect/>
            </a:stretch>
          </a:blipFill>
        </p:spPr>
        <p:txBody>
          <a:bodyPr/>
          <a:lstStyle/>
          <a:p>
            <a:endParaRPr lang="en-AU"/>
          </a:p>
        </p:txBody>
      </p:sp>
      <p:sp>
        <p:nvSpPr>
          <p:cNvPr id="5" name="Freeform 5"/>
          <p:cNvSpPr/>
          <p:nvPr/>
        </p:nvSpPr>
        <p:spPr>
          <a:xfrm>
            <a:off x="3991900" y="5484402"/>
            <a:ext cx="5526743" cy="2403661"/>
          </a:xfrm>
          <a:custGeom>
            <a:avLst/>
            <a:gdLst/>
            <a:ahLst/>
            <a:cxnLst/>
            <a:rect l="l" t="t" r="r" b="b"/>
            <a:pathLst>
              <a:path w="5526743" h="2403661">
                <a:moveTo>
                  <a:pt x="0" y="0"/>
                </a:moveTo>
                <a:lnTo>
                  <a:pt x="5526743" y="0"/>
                </a:lnTo>
                <a:lnTo>
                  <a:pt x="5526743" y="2403661"/>
                </a:lnTo>
                <a:lnTo>
                  <a:pt x="0" y="2403661"/>
                </a:lnTo>
                <a:lnTo>
                  <a:pt x="0" y="0"/>
                </a:lnTo>
                <a:close/>
              </a:path>
            </a:pathLst>
          </a:custGeom>
          <a:blipFill>
            <a:blip r:embed="rId5"/>
            <a:stretch>
              <a:fillRect t="-1905" b="-1905"/>
            </a:stretch>
          </a:blipFill>
        </p:spPr>
        <p:txBody>
          <a:bodyPr/>
          <a:lstStyle/>
          <a:p>
            <a:endParaRPr lang="en-AU"/>
          </a:p>
        </p:txBody>
      </p:sp>
      <p:sp>
        <p:nvSpPr>
          <p:cNvPr id="6" name="Freeform 6"/>
          <p:cNvSpPr/>
          <p:nvPr/>
        </p:nvSpPr>
        <p:spPr>
          <a:xfrm>
            <a:off x="9802804" y="3556830"/>
            <a:ext cx="7160875" cy="5076740"/>
          </a:xfrm>
          <a:custGeom>
            <a:avLst/>
            <a:gdLst/>
            <a:ahLst/>
            <a:cxnLst/>
            <a:rect l="l" t="t" r="r" b="b"/>
            <a:pathLst>
              <a:path w="7160875" h="5076740">
                <a:moveTo>
                  <a:pt x="0" y="0"/>
                </a:moveTo>
                <a:lnTo>
                  <a:pt x="7160875" y="0"/>
                </a:lnTo>
                <a:lnTo>
                  <a:pt x="7160875" y="5076740"/>
                </a:lnTo>
                <a:lnTo>
                  <a:pt x="0" y="5076740"/>
                </a:lnTo>
                <a:lnTo>
                  <a:pt x="0" y="0"/>
                </a:lnTo>
                <a:close/>
              </a:path>
            </a:pathLst>
          </a:custGeom>
          <a:blipFill>
            <a:blip r:embed="rId6"/>
            <a:stretch>
              <a:fillRect/>
            </a:stretch>
          </a:blipFill>
        </p:spPr>
        <p:txBody>
          <a:bodyPr/>
          <a:lstStyle/>
          <a:p>
            <a:endParaRPr lang="en-AU"/>
          </a:p>
        </p:txBody>
      </p:sp>
      <p:sp>
        <p:nvSpPr>
          <p:cNvPr id="7" name="Freeform 7"/>
          <p:cNvSpPr/>
          <p:nvPr/>
        </p:nvSpPr>
        <p:spPr>
          <a:xfrm>
            <a:off x="4042601" y="8004237"/>
            <a:ext cx="2254227" cy="1418995"/>
          </a:xfrm>
          <a:custGeom>
            <a:avLst/>
            <a:gdLst/>
            <a:ahLst/>
            <a:cxnLst/>
            <a:rect l="l" t="t" r="r" b="b"/>
            <a:pathLst>
              <a:path w="2254227" h="1418995">
                <a:moveTo>
                  <a:pt x="0" y="0"/>
                </a:moveTo>
                <a:lnTo>
                  <a:pt x="2254227" y="0"/>
                </a:lnTo>
                <a:lnTo>
                  <a:pt x="2254227" y="1418995"/>
                </a:lnTo>
                <a:lnTo>
                  <a:pt x="0" y="1418995"/>
                </a:lnTo>
                <a:lnTo>
                  <a:pt x="0" y="0"/>
                </a:lnTo>
                <a:close/>
              </a:path>
            </a:pathLst>
          </a:custGeom>
          <a:blipFill>
            <a:blip r:embed="rId7"/>
            <a:stretch>
              <a:fillRect/>
            </a:stretch>
          </a:blipFill>
        </p:spPr>
        <p:txBody>
          <a:bodyPr/>
          <a:lstStyle/>
          <a:p>
            <a:endParaRPr lang="en-AU"/>
          </a:p>
        </p:txBody>
      </p:sp>
      <p:sp>
        <p:nvSpPr>
          <p:cNvPr id="8" name="Freeform 8"/>
          <p:cNvSpPr/>
          <p:nvPr/>
        </p:nvSpPr>
        <p:spPr>
          <a:xfrm>
            <a:off x="6660668" y="8004237"/>
            <a:ext cx="2778297" cy="1389148"/>
          </a:xfrm>
          <a:custGeom>
            <a:avLst/>
            <a:gdLst/>
            <a:ahLst/>
            <a:cxnLst/>
            <a:rect l="l" t="t" r="r" b="b"/>
            <a:pathLst>
              <a:path w="2778297" h="1389148">
                <a:moveTo>
                  <a:pt x="0" y="0"/>
                </a:moveTo>
                <a:lnTo>
                  <a:pt x="2778296" y="0"/>
                </a:lnTo>
                <a:lnTo>
                  <a:pt x="2778296" y="1389148"/>
                </a:lnTo>
                <a:lnTo>
                  <a:pt x="0" y="1389148"/>
                </a:lnTo>
                <a:lnTo>
                  <a:pt x="0" y="0"/>
                </a:lnTo>
                <a:close/>
              </a:path>
            </a:pathLst>
          </a:custGeom>
          <a:blipFill>
            <a:blip r:embed="rId8"/>
            <a:stretch>
              <a:fillRect/>
            </a:stretch>
          </a:blipFill>
        </p:spPr>
        <p:txBody>
          <a:bodyPr/>
          <a:lstStyle/>
          <a:p>
            <a:endParaRPr lang="en-AU"/>
          </a:p>
        </p:txBody>
      </p:sp>
      <p:sp>
        <p:nvSpPr>
          <p:cNvPr id="9" name="TextBox 9"/>
          <p:cNvSpPr txBox="1"/>
          <p:nvPr/>
        </p:nvSpPr>
        <p:spPr>
          <a:xfrm>
            <a:off x="872599" y="447661"/>
            <a:ext cx="13737028"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Managing Examples</a:t>
            </a:r>
          </a:p>
        </p:txBody>
      </p:sp>
      <p:sp>
        <p:nvSpPr>
          <p:cNvPr id="10" name="Freeform 10"/>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9"/>
            <a:stretch>
              <a:fillRect/>
            </a:stretch>
          </a:blipFill>
        </p:spPr>
        <p:txBody>
          <a:bodyPr/>
          <a:lstStyle/>
          <a:p>
            <a:endParaRPr lang="en-AU"/>
          </a:p>
        </p:txBody>
      </p:sp>
      <p:sp>
        <p:nvSpPr>
          <p:cNvPr id="11" name="Freeform 11"/>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10"/>
            <a:stretch>
              <a:fillRect/>
            </a:stretch>
          </a:blipFill>
        </p:spPr>
        <p:txBody>
          <a:bodyPr/>
          <a:lstStyle/>
          <a:p>
            <a:endParaRPr lang="en-AU"/>
          </a:p>
        </p:txBody>
      </p:sp>
      <p:sp>
        <p:nvSpPr>
          <p:cNvPr id="12" name="TextBox 12"/>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676386"/>
          <a:ext cx="16038285" cy="2160177"/>
        </p:xfrm>
        <a:graphic>
          <a:graphicData uri="http://schemas.openxmlformats.org/drawingml/2006/table">
            <a:tbl>
              <a:tblPr/>
              <a:tblGrid>
                <a:gridCol w="7335813">
                  <a:extLst>
                    <a:ext uri="{9D8B030D-6E8A-4147-A177-3AD203B41FA5}">
                      <a16:colId xmlns:a16="http://schemas.microsoft.com/office/drawing/2014/main" val="20000"/>
                    </a:ext>
                  </a:extLst>
                </a:gridCol>
                <a:gridCol w="8702472">
                  <a:extLst>
                    <a:ext uri="{9D8B030D-6E8A-4147-A177-3AD203B41FA5}">
                      <a16:colId xmlns:a16="http://schemas.microsoft.com/office/drawing/2014/main" val="20001"/>
                    </a:ext>
                  </a:extLst>
                </a:gridCol>
              </a:tblGrid>
              <a:tr h="811204">
                <a:tc>
                  <a:txBody>
                    <a:bodyPr/>
                    <a:lstStyle/>
                    <a:p>
                      <a:pPr algn="l">
                        <a:lnSpc>
                          <a:spcPts val="2099"/>
                        </a:lnSpc>
                        <a:defRPr/>
                      </a:pPr>
                      <a:r>
                        <a:rPr lang="en-US" sz="1499">
                          <a:solidFill>
                            <a:srgbClr val="000000"/>
                          </a:solidFill>
                          <a:latin typeface="Gotham Bold"/>
                        </a:rPr>
                        <a:t>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348973">
                <a:tc>
                  <a:txBody>
                    <a:bodyPr/>
                    <a:lstStyle/>
                    <a:p>
                      <a:pPr algn="l">
                        <a:lnSpc>
                          <a:spcPts val="2799"/>
                        </a:lnSpc>
                        <a:defRPr/>
                      </a:pPr>
                      <a:r>
                        <a:rPr lang="en-US" sz="1999">
                          <a:solidFill>
                            <a:srgbClr val="000000"/>
                          </a:solidFill>
                          <a:latin typeface="Gotham Bold"/>
                        </a:rPr>
                        <a:t>QLD Government Climate Change Science Resources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799"/>
                        </a:lnSpc>
                        <a:defRPr/>
                      </a:pPr>
                      <a:r>
                        <a:rPr lang="en-US" sz="1999">
                          <a:solidFill>
                            <a:srgbClr val="000000"/>
                          </a:solidFill>
                          <a:latin typeface="Gotham Bold"/>
                        </a:rPr>
                        <a:t>Extensive work is being undertaken in Queensland to identify the opportunities and risks that are presented though data that has been collated.</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Freeform 3"/>
          <p:cNvSpPr/>
          <p:nvPr/>
        </p:nvSpPr>
        <p:spPr>
          <a:xfrm>
            <a:off x="1028700" y="4023884"/>
            <a:ext cx="4041938" cy="4071878"/>
          </a:xfrm>
          <a:custGeom>
            <a:avLst/>
            <a:gdLst/>
            <a:ahLst/>
            <a:cxnLst/>
            <a:rect l="l" t="t" r="r" b="b"/>
            <a:pathLst>
              <a:path w="4041938" h="4071878">
                <a:moveTo>
                  <a:pt x="0" y="0"/>
                </a:moveTo>
                <a:lnTo>
                  <a:pt x="4041938" y="0"/>
                </a:lnTo>
                <a:lnTo>
                  <a:pt x="4041938" y="4071879"/>
                </a:lnTo>
                <a:lnTo>
                  <a:pt x="0" y="4071879"/>
                </a:lnTo>
                <a:lnTo>
                  <a:pt x="0" y="0"/>
                </a:lnTo>
                <a:close/>
              </a:path>
            </a:pathLst>
          </a:custGeom>
          <a:blipFill>
            <a:blip r:embed="rId3"/>
            <a:stretch>
              <a:fillRect/>
            </a:stretch>
          </a:blipFill>
        </p:spPr>
        <p:txBody>
          <a:bodyPr/>
          <a:lstStyle/>
          <a:p>
            <a:endParaRPr lang="en-AU"/>
          </a:p>
        </p:txBody>
      </p:sp>
      <p:sp>
        <p:nvSpPr>
          <p:cNvPr id="4" name="Freeform 4"/>
          <p:cNvSpPr/>
          <p:nvPr/>
        </p:nvSpPr>
        <p:spPr>
          <a:xfrm>
            <a:off x="5332050" y="4023884"/>
            <a:ext cx="2730008" cy="3725229"/>
          </a:xfrm>
          <a:custGeom>
            <a:avLst/>
            <a:gdLst/>
            <a:ahLst/>
            <a:cxnLst/>
            <a:rect l="l" t="t" r="r" b="b"/>
            <a:pathLst>
              <a:path w="2730008" h="3725229">
                <a:moveTo>
                  <a:pt x="0" y="0"/>
                </a:moveTo>
                <a:lnTo>
                  <a:pt x="2730009" y="0"/>
                </a:lnTo>
                <a:lnTo>
                  <a:pt x="2730009" y="3725229"/>
                </a:lnTo>
                <a:lnTo>
                  <a:pt x="0" y="3725229"/>
                </a:lnTo>
                <a:lnTo>
                  <a:pt x="0" y="0"/>
                </a:lnTo>
                <a:close/>
              </a:path>
            </a:pathLst>
          </a:custGeom>
          <a:blipFill>
            <a:blip r:embed="rId4"/>
            <a:stretch>
              <a:fillRect/>
            </a:stretch>
          </a:blipFill>
        </p:spPr>
        <p:txBody>
          <a:bodyPr/>
          <a:lstStyle/>
          <a:p>
            <a:endParaRPr lang="en-AU"/>
          </a:p>
        </p:txBody>
      </p:sp>
      <p:sp>
        <p:nvSpPr>
          <p:cNvPr id="5" name="Freeform 5"/>
          <p:cNvSpPr/>
          <p:nvPr/>
        </p:nvSpPr>
        <p:spPr>
          <a:xfrm>
            <a:off x="12514326" y="4179602"/>
            <a:ext cx="5653792" cy="5847636"/>
          </a:xfrm>
          <a:custGeom>
            <a:avLst/>
            <a:gdLst/>
            <a:ahLst/>
            <a:cxnLst/>
            <a:rect l="l" t="t" r="r" b="b"/>
            <a:pathLst>
              <a:path w="5653792" h="5847636">
                <a:moveTo>
                  <a:pt x="0" y="0"/>
                </a:moveTo>
                <a:lnTo>
                  <a:pt x="5653792" y="0"/>
                </a:lnTo>
                <a:lnTo>
                  <a:pt x="5653792" y="5847636"/>
                </a:lnTo>
                <a:lnTo>
                  <a:pt x="0" y="5847636"/>
                </a:lnTo>
                <a:lnTo>
                  <a:pt x="0" y="0"/>
                </a:lnTo>
                <a:close/>
              </a:path>
            </a:pathLst>
          </a:custGeom>
          <a:blipFill>
            <a:blip r:embed="rId5"/>
            <a:stretch>
              <a:fillRect/>
            </a:stretch>
          </a:blipFill>
        </p:spPr>
        <p:txBody>
          <a:bodyPr/>
          <a:lstStyle/>
          <a:p>
            <a:endParaRPr lang="en-AU"/>
          </a:p>
        </p:txBody>
      </p:sp>
      <p:sp>
        <p:nvSpPr>
          <p:cNvPr id="6" name="Freeform 6"/>
          <p:cNvSpPr/>
          <p:nvPr/>
        </p:nvSpPr>
        <p:spPr>
          <a:xfrm>
            <a:off x="3917882" y="7899848"/>
            <a:ext cx="8424732" cy="1601129"/>
          </a:xfrm>
          <a:custGeom>
            <a:avLst/>
            <a:gdLst/>
            <a:ahLst/>
            <a:cxnLst/>
            <a:rect l="l" t="t" r="r" b="b"/>
            <a:pathLst>
              <a:path w="8424732" h="1601129">
                <a:moveTo>
                  <a:pt x="0" y="0"/>
                </a:moveTo>
                <a:lnTo>
                  <a:pt x="8424732" y="0"/>
                </a:lnTo>
                <a:lnTo>
                  <a:pt x="8424732" y="1601129"/>
                </a:lnTo>
                <a:lnTo>
                  <a:pt x="0" y="1601129"/>
                </a:lnTo>
                <a:lnTo>
                  <a:pt x="0" y="0"/>
                </a:lnTo>
                <a:close/>
              </a:path>
            </a:pathLst>
          </a:custGeom>
          <a:blipFill>
            <a:blip r:embed="rId6"/>
            <a:stretch>
              <a:fillRect/>
            </a:stretch>
          </a:blipFill>
        </p:spPr>
        <p:txBody>
          <a:bodyPr/>
          <a:lstStyle/>
          <a:p>
            <a:endParaRPr lang="en-AU"/>
          </a:p>
        </p:txBody>
      </p:sp>
      <p:sp>
        <p:nvSpPr>
          <p:cNvPr id="7" name="TextBox 7"/>
          <p:cNvSpPr txBox="1"/>
          <p:nvPr/>
        </p:nvSpPr>
        <p:spPr>
          <a:xfrm>
            <a:off x="872599" y="447661"/>
            <a:ext cx="13737028"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Managing Examples</a:t>
            </a:r>
          </a:p>
        </p:txBody>
      </p:sp>
      <p:sp>
        <p:nvSpPr>
          <p:cNvPr id="8" name="Freeform 8"/>
          <p:cNvSpPr/>
          <p:nvPr/>
        </p:nvSpPr>
        <p:spPr>
          <a:xfrm>
            <a:off x="872599" y="9487163"/>
            <a:ext cx="790386" cy="795036"/>
          </a:xfrm>
          <a:custGeom>
            <a:avLst/>
            <a:gdLst/>
            <a:ahLst/>
            <a:cxnLst/>
            <a:rect l="l" t="t" r="r" b="b"/>
            <a:pathLst>
              <a:path w="790386" h="795036">
                <a:moveTo>
                  <a:pt x="0" y="0"/>
                </a:moveTo>
                <a:lnTo>
                  <a:pt x="790386" y="0"/>
                </a:lnTo>
                <a:lnTo>
                  <a:pt x="790386" y="795036"/>
                </a:lnTo>
                <a:lnTo>
                  <a:pt x="0" y="795036"/>
                </a:lnTo>
                <a:lnTo>
                  <a:pt x="0" y="0"/>
                </a:lnTo>
                <a:close/>
              </a:path>
            </a:pathLst>
          </a:custGeom>
          <a:blipFill>
            <a:blip r:embed="rId7"/>
            <a:stretch>
              <a:fillRect/>
            </a:stretch>
          </a:blipFill>
        </p:spPr>
        <p:txBody>
          <a:bodyPr/>
          <a:lstStyle/>
          <a:p>
            <a:endParaRPr lang="en-AU"/>
          </a:p>
        </p:txBody>
      </p:sp>
      <p:sp>
        <p:nvSpPr>
          <p:cNvPr id="9" name="Freeform 9"/>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8"/>
            <a:stretch>
              <a:fillRect/>
            </a:stretch>
          </a:blipFill>
        </p:spPr>
        <p:txBody>
          <a:bodyPr/>
          <a:lstStyle/>
          <a:p>
            <a:endParaRPr lang="en-AU"/>
          </a:p>
        </p:txBody>
      </p:sp>
      <p:sp>
        <p:nvSpPr>
          <p:cNvPr id="10" name="TextBox 10"/>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606523" y="6763229"/>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400175"/>
            <a:ext cx="16230600" cy="24479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Enabling</a:t>
            </a:r>
          </a:p>
          <a:p>
            <a:pPr>
              <a:lnSpc>
                <a:spcPts val="9600"/>
              </a:lnSpc>
            </a:pPr>
            <a:endParaRPr lang="en-US" sz="8000" spc="-248">
              <a:solidFill>
                <a:srgbClr val="000000"/>
              </a:solidFill>
              <a:latin typeface="Gotham"/>
            </a:endParaRPr>
          </a:p>
        </p:txBody>
      </p:sp>
      <p:sp>
        <p:nvSpPr>
          <p:cNvPr id="4" name="TextBox 4"/>
          <p:cNvSpPr txBox="1"/>
          <p:nvPr/>
        </p:nvSpPr>
        <p:spPr>
          <a:xfrm>
            <a:off x="1028700" y="2811687"/>
            <a:ext cx="8115300" cy="4177665"/>
          </a:xfrm>
          <a:prstGeom prst="rect">
            <a:avLst/>
          </a:prstGeom>
        </p:spPr>
        <p:txBody>
          <a:bodyPr lIns="0" tIns="0" rIns="0" bIns="0" rtlCol="0" anchor="t">
            <a:spAutoFit/>
          </a:bodyPr>
          <a:lstStyle/>
          <a:p>
            <a:pPr>
              <a:lnSpc>
                <a:spcPts val="3359"/>
              </a:lnSpc>
            </a:pPr>
            <a:r>
              <a:rPr lang="en-US" sz="2400">
                <a:solidFill>
                  <a:srgbClr val="000000"/>
                </a:solidFill>
                <a:latin typeface="Gotham"/>
              </a:rPr>
              <a:t>What is enabling? Removing barriers and providing resources.</a:t>
            </a:r>
          </a:p>
          <a:p>
            <a:pPr>
              <a:lnSpc>
                <a:spcPts val="3359"/>
              </a:lnSpc>
            </a:pPr>
            <a:endParaRPr lang="en-US" sz="2400">
              <a:solidFill>
                <a:srgbClr val="000000"/>
              </a:solidFill>
              <a:latin typeface="Gotham"/>
            </a:endParaRPr>
          </a:p>
          <a:p>
            <a:pPr>
              <a:lnSpc>
                <a:spcPts val="3359"/>
              </a:lnSpc>
            </a:pPr>
            <a:r>
              <a:rPr lang="en-US" sz="2400">
                <a:solidFill>
                  <a:srgbClr val="000000"/>
                </a:solidFill>
                <a:latin typeface="Gotham"/>
              </a:rPr>
              <a:t>Enabling in local government refers to removing barriers and providing resources, whether that be through in-kind support, financial resources, or policy changes.  </a:t>
            </a:r>
          </a:p>
          <a:p>
            <a:pPr>
              <a:lnSpc>
                <a:spcPts val="3359"/>
              </a:lnSpc>
            </a:pPr>
            <a:endParaRPr lang="en-US" sz="2400">
              <a:solidFill>
                <a:srgbClr val="000000"/>
              </a:solidFill>
              <a:latin typeface="Gotham"/>
            </a:endParaRPr>
          </a:p>
          <a:p>
            <a:pPr>
              <a:lnSpc>
                <a:spcPts val="3359"/>
              </a:lnSpc>
            </a:pPr>
            <a:endParaRPr lang="en-US" sz="2400">
              <a:solidFill>
                <a:srgbClr val="000000"/>
              </a:solidFill>
              <a:latin typeface="Gotham"/>
            </a:endParaRPr>
          </a:p>
          <a:p>
            <a:pPr>
              <a:lnSpc>
                <a:spcPts val="3359"/>
              </a:lnSpc>
            </a:pPr>
            <a:endParaRPr lang="en-US" sz="2400">
              <a:solidFill>
                <a:srgbClr val="000000"/>
              </a:solidFill>
              <a:latin typeface="Gotham"/>
            </a:endParaRPr>
          </a:p>
        </p:txBody>
      </p:sp>
      <p:sp>
        <p:nvSpPr>
          <p:cNvPr id="5" name="TextBox 5"/>
          <p:cNvSpPr txBox="1"/>
          <p:nvPr/>
        </p:nvSpPr>
        <p:spPr>
          <a:xfrm>
            <a:off x="10798028" y="7641864"/>
            <a:ext cx="6932191" cy="2277095"/>
          </a:xfrm>
          <a:prstGeom prst="rect">
            <a:avLst/>
          </a:prstGeom>
        </p:spPr>
        <p:txBody>
          <a:bodyPr lIns="0" tIns="0" rIns="0" bIns="0" rtlCol="0" anchor="t">
            <a:spAutoFit/>
          </a:bodyPr>
          <a:lstStyle/>
          <a:p>
            <a:pPr algn="ctr">
              <a:lnSpc>
                <a:spcPts val="3640"/>
              </a:lnSpc>
            </a:pPr>
            <a:r>
              <a:rPr lang="en-US" sz="2600">
                <a:solidFill>
                  <a:srgbClr val="000000"/>
                </a:solidFill>
                <a:latin typeface="Gotham Bold Italics"/>
              </a:rPr>
              <a:t>  "I alone cannot change the world, but I can cast a stone across the waters to create many ripples." — Mother Teresa</a:t>
            </a:r>
          </a:p>
          <a:p>
            <a:pPr algn="ctr">
              <a:lnSpc>
                <a:spcPts val="3640"/>
              </a:lnSpc>
            </a:pPr>
            <a:endParaRPr lang="en-US" sz="2600">
              <a:solidFill>
                <a:srgbClr val="000000"/>
              </a:solidFill>
              <a:latin typeface="Gotham Bold Italics"/>
            </a:endParaRPr>
          </a:p>
          <a:p>
            <a:pPr algn="ctr">
              <a:lnSpc>
                <a:spcPts val="3640"/>
              </a:lnSpc>
            </a:pPr>
            <a:endParaRPr lang="en-US" sz="2600">
              <a:solidFill>
                <a:srgbClr val="000000"/>
              </a:solidFill>
              <a:latin typeface="Gotham Bold Italics"/>
            </a:endParaRPr>
          </a:p>
        </p:txBody>
      </p:sp>
      <p:sp>
        <p:nvSpPr>
          <p:cNvPr id="6" name="Freeform 6"/>
          <p:cNvSpPr/>
          <p:nvPr/>
        </p:nvSpPr>
        <p:spPr>
          <a:xfrm>
            <a:off x="10527072" y="1409700"/>
            <a:ext cx="7203146" cy="4904142"/>
          </a:xfrm>
          <a:custGeom>
            <a:avLst/>
            <a:gdLst/>
            <a:ahLst/>
            <a:cxnLst/>
            <a:rect l="l" t="t" r="r" b="b"/>
            <a:pathLst>
              <a:path w="7203146" h="4904142">
                <a:moveTo>
                  <a:pt x="0" y="0"/>
                </a:moveTo>
                <a:lnTo>
                  <a:pt x="7203146" y="0"/>
                </a:lnTo>
                <a:lnTo>
                  <a:pt x="7203146" y="4904142"/>
                </a:lnTo>
                <a:lnTo>
                  <a:pt x="0" y="4904142"/>
                </a:lnTo>
                <a:lnTo>
                  <a:pt x="0" y="0"/>
                </a:lnTo>
                <a:close/>
              </a:path>
            </a:pathLst>
          </a:custGeom>
          <a:blipFill>
            <a:blip r:embed="rId5"/>
            <a:stretch>
              <a:fillRect/>
            </a:stretch>
          </a:blipFill>
        </p:spPr>
        <p:txBody>
          <a:bodyPr/>
          <a:lstStyle/>
          <a:p>
            <a:endParaRPr lang="en-AU"/>
          </a:p>
        </p:txBody>
      </p:sp>
      <p:sp>
        <p:nvSpPr>
          <p:cNvPr id="7" name="Freeform 7"/>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6"/>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7"/>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409372" y="2016365"/>
          <a:ext cx="8732743" cy="5511644"/>
        </p:xfrm>
        <a:graphic>
          <a:graphicData uri="http://schemas.openxmlformats.org/drawingml/2006/table">
            <a:tbl>
              <a:tblPr/>
              <a:tblGrid>
                <a:gridCol w="2495037">
                  <a:extLst>
                    <a:ext uri="{9D8B030D-6E8A-4147-A177-3AD203B41FA5}">
                      <a16:colId xmlns:a16="http://schemas.microsoft.com/office/drawing/2014/main" val="20000"/>
                    </a:ext>
                  </a:extLst>
                </a:gridCol>
                <a:gridCol w="6237706">
                  <a:extLst>
                    <a:ext uri="{9D8B030D-6E8A-4147-A177-3AD203B41FA5}">
                      <a16:colId xmlns:a16="http://schemas.microsoft.com/office/drawing/2014/main" val="20001"/>
                    </a:ext>
                  </a:extLst>
                </a:gridCol>
              </a:tblGrid>
              <a:tr h="809025">
                <a:tc>
                  <a:txBody>
                    <a:bodyPr/>
                    <a:lstStyle/>
                    <a:p>
                      <a:pPr algn="l">
                        <a:lnSpc>
                          <a:spcPts val="2099"/>
                        </a:lnSpc>
                        <a:defRPr/>
                      </a:pPr>
                      <a:r>
                        <a:rPr lang="en-US" sz="1499">
                          <a:solidFill>
                            <a:srgbClr val="000000"/>
                          </a:solidFill>
                          <a:latin typeface="Gotham Bold"/>
                        </a:rPr>
                        <a:t>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800150">
                <a:tc>
                  <a:txBody>
                    <a:bodyPr/>
                    <a:lstStyle/>
                    <a:p>
                      <a:pPr algn="l">
                        <a:lnSpc>
                          <a:spcPts val="2099"/>
                        </a:lnSpc>
                        <a:defRPr/>
                      </a:pPr>
                      <a:r>
                        <a:rPr lang="en-US" sz="1499">
                          <a:solidFill>
                            <a:srgbClr val="000000"/>
                          </a:solidFill>
                          <a:latin typeface="Gotham"/>
                        </a:rPr>
                        <a:t>Western Downs Regional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Approval of new solar farm at Kumbarilla.</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2337665">
                <a:tc>
                  <a:txBody>
                    <a:bodyPr/>
                    <a:lstStyle/>
                    <a:p>
                      <a:pPr algn="l">
                        <a:lnSpc>
                          <a:spcPts val="2099"/>
                        </a:lnSpc>
                        <a:defRPr/>
                      </a:pPr>
                      <a:r>
                        <a:rPr lang="en-US" sz="1499">
                          <a:solidFill>
                            <a:srgbClr val="000000"/>
                          </a:solidFill>
                          <a:latin typeface="Gotham"/>
                        </a:rPr>
                        <a:t>Livingstone Shire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Support various community beach clean-ups such as Clean up Australia Day by removing collected rubbish from these events, as well as promote these events.</a:t>
                      </a:r>
                      <a:endParaRPr lang="en-US" sz="1100"/>
                    </a:p>
                    <a:p>
                      <a:pPr>
                        <a:lnSpc>
                          <a:spcPts val="2099"/>
                        </a:lnSpc>
                      </a:pPr>
                      <a:r>
                        <a:rPr lang="en-US" sz="1499" u="sng">
                          <a:solidFill>
                            <a:srgbClr val="000000"/>
                          </a:solidFill>
                          <a:latin typeface="Gotham"/>
                          <a:hlinkClick r:id="rId3" tooltip="https://www.livingstone.qld.gov.au/news/article/482/livingstone-shire-council-supports-capricorn-coast-landcare-for-clean-up-australia-day"/>
                        </a:rPr>
                        <a:t>https://www.livingstone.qld.gov.au/news/article/482/livingstone-shire-council-supports-capricorn-coast-landcare-for-clean-up-australia-day</a:t>
                      </a:r>
                    </a:p>
                    <a:p>
                      <a:pPr>
                        <a:lnSpc>
                          <a:spcPts val="2099"/>
                        </a:lnSpc>
                      </a:pPr>
                      <a:endParaRPr lang="en-US" sz="1499" u="sng">
                        <a:solidFill>
                          <a:srgbClr val="000000"/>
                        </a:solidFill>
                        <a:latin typeface="Gotham"/>
                        <a:hlinkClick r:id="rId3" tooltip="https://www.livingstone.qld.gov.au/news/article/482/livingstone-shire-council-supports-capricorn-coast-landcare-for-clean-up-australia-day"/>
                      </a:endParaRPr>
                    </a:p>
                    <a:p>
                      <a:pPr>
                        <a:lnSpc>
                          <a:spcPts val="2099"/>
                        </a:lnSpc>
                      </a:pPr>
                      <a:r>
                        <a:rPr lang="en-US" sz="1499">
                          <a:solidFill>
                            <a:srgbClr val="000000"/>
                          </a:solidFill>
                          <a:latin typeface="Gotham"/>
                        </a:rPr>
                        <a:t>h</a:t>
                      </a:r>
                      <a:r>
                        <a:rPr lang="en-US" sz="1499" u="sng">
                          <a:solidFill>
                            <a:srgbClr val="000000"/>
                          </a:solidFill>
                          <a:latin typeface="Gotham"/>
                          <a:hlinkClick r:id="rId4" tooltip="https://www.capcoastlandcare.org"/>
                        </a:rPr>
                        <a:t>ttps://www.capcoastlandcare.org/</a:t>
                      </a:r>
                      <a:r>
                        <a:rPr lang="en-US" sz="1499">
                          <a:solidFill>
                            <a:srgbClr val="000000"/>
                          </a:solidFill>
                          <a:latin typeface="Gotham"/>
                        </a:rPr>
                        <a:t> </a:t>
                      </a:r>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564804">
                <a:tc>
                  <a:txBody>
                    <a:bodyPr/>
                    <a:lstStyle/>
                    <a:p>
                      <a:pPr algn="l">
                        <a:lnSpc>
                          <a:spcPts val="2099"/>
                        </a:lnSpc>
                        <a:defRPr/>
                      </a:pPr>
                      <a:r>
                        <a:rPr lang="en-US" sz="1499">
                          <a:solidFill>
                            <a:srgbClr val="000000"/>
                          </a:solidFill>
                          <a:latin typeface="Gotham"/>
                        </a:rPr>
                        <a:t>Moreton Bay Regional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Support various community beach clean-ups such as Clean up Australia Day by removing collected rubbish from these events, as well as promote these events.</a:t>
                      </a:r>
                      <a:endParaRPr lang="en-US" sz="1100"/>
                    </a:p>
                    <a:p>
                      <a:pPr>
                        <a:lnSpc>
                          <a:spcPts val="2099"/>
                        </a:lnSpc>
                      </a:pPr>
                      <a:r>
                        <a:rPr lang="en-US" sz="1499" u="sng">
                          <a:solidFill>
                            <a:srgbClr val="000000"/>
                          </a:solidFill>
                          <a:latin typeface="Gotham"/>
                          <a:hlinkClick r:id="rId5" tooltip="https://www.moretonbay.qld.gov.au/Events/Clean-Up-Australia-Day"/>
                        </a:rPr>
                        <a:t>https://www.moretonbay.qld.gov.au/Events/Clean-Up-Australia-Day</a:t>
                      </a:r>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8445073" y="2761743"/>
            <a:ext cx="698927" cy="970732"/>
          </a:xfrm>
          <a:custGeom>
            <a:avLst/>
            <a:gdLst/>
            <a:ahLst/>
            <a:cxnLst/>
            <a:rect l="l" t="t" r="r" b="b"/>
            <a:pathLst>
              <a:path w="698927" h="970732">
                <a:moveTo>
                  <a:pt x="0" y="0"/>
                </a:moveTo>
                <a:lnTo>
                  <a:pt x="698927" y="0"/>
                </a:lnTo>
                <a:lnTo>
                  <a:pt x="698927" y="970732"/>
                </a:lnTo>
                <a:lnTo>
                  <a:pt x="0" y="970732"/>
                </a:lnTo>
                <a:lnTo>
                  <a:pt x="0" y="0"/>
                </a:lnTo>
                <a:close/>
              </a:path>
            </a:pathLst>
          </a:custGeom>
          <a:blipFill>
            <a:blip r:embed="rId6"/>
            <a:stretch>
              <a:fillRect/>
            </a:stretch>
          </a:blipFill>
        </p:spPr>
        <p:txBody>
          <a:bodyPr/>
          <a:lstStyle/>
          <a:p>
            <a:endParaRPr lang="en-AU"/>
          </a:p>
        </p:txBody>
      </p:sp>
      <p:sp>
        <p:nvSpPr>
          <p:cNvPr id="4" name="Freeform 4"/>
          <p:cNvSpPr/>
          <p:nvPr/>
        </p:nvSpPr>
        <p:spPr>
          <a:xfrm>
            <a:off x="7240919" y="4129584"/>
            <a:ext cx="2057520" cy="628687"/>
          </a:xfrm>
          <a:custGeom>
            <a:avLst/>
            <a:gdLst/>
            <a:ahLst/>
            <a:cxnLst/>
            <a:rect l="l" t="t" r="r" b="b"/>
            <a:pathLst>
              <a:path w="2057520" h="628687">
                <a:moveTo>
                  <a:pt x="0" y="0"/>
                </a:moveTo>
                <a:lnTo>
                  <a:pt x="2057519" y="0"/>
                </a:lnTo>
                <a:lnTo>
                  <a:pt x="2057519" y="628686"/>
                </a:lnTo>
                <a:lnTo>
                  <a:pt x="0" y="628686"/>
                </a:lnTo>
                <a:lnTo>
                  <a:pt x="0" y="0"/>
                </a:lnTo>
                <a:close/>
              </a:path>
            </a:pathLst>
          </a:custGeom>
          <a:blipFill>
            <a:blip r:embed="rId7"/>
            <a:stretch>
              <a:fillRect/>
            </a:stretch>
          </a:blipFill>
        </p:spPr>
        <p:txBody>
          <a:bodyPr/>
          <a:lstStyle/>
          <a:p>
            <a:endParaRPr lang="en-AU"/>
          </a:p>
        </p:txBody>
      </p:sp>
      <p:sp>
        <p:nvSpPr>
          <p:cNvPr id="5" name="Freeform 5"/>
          <p:cNvSpPr/>
          <p:nvPr/>
        </p:nvSpPr>
        <p:spPr>
          <a:xfrm>
            <a:off x="7062015" y="5328522"/>
            <a:ext cx="2415326" cy="904022"/>
          </a:xfrm>
          <a:custGeom>
            <a:avLst/>
            <a:gdLst/>
            <a:ahLst/>
            <a:cxnLst/>
            <a:rect l="l" t="t" r="r" b="b"/>
            <a:pathLst>
              <a:path w="2415326" h="904022">
                <a:moveTo>
                  <a:pt x="0" y="0"/>
                </a:moveTo>
                <a:lnTo>
                  <a:pt x="2415327" y="0"/>
                </a:lnTo>
                <a:lnTo>
                  <a:pt x="2415327" y="904023"/>
                </a:lnTo>
                <a:lnTo>
                  <a:pt x="0" y="904023"/>
                </a:lnTo>
                <a:lnTo>
                  <a:pt x="0" y="0"/>
                </a:lnTo>
                <a:close/>
              </a:path>
            </a:pathLst>
          </a:custGeom>
          <a:blipFill>
            <a:blip r:embed="rId8"/>
            <a:stretch>
              <a:fillRect/>
            </a:stretch>
          </a:blipFill>
        </p:spPr>
        <p:txBody>
          <a:bodyPr/>
          <a:lstStyle/>
          <a:p>
            <a:endParaRPr lang="en-AU"/>
          </a:p>
        </p:txBody>
      </p:sp>
      <p:sp>
        <p:nvSpPr>
          <p:cNvPr id="6" name="Freeform 6"/>
          <p:cNvSpPr/>
          <p:nvPr/>
        </p:nvSpPr>
        <p:spPr>
          <a:xfrm>
            <a:off x="9298438" y="7753650"/>
            <a:ext cx="4295371" cy="2416146"/>
          </a:xfrm>
          <a:custGeom>
            <a:avLst/>
            <a:gdLst/>
            <a:ahLst/>
            <a:cxnLst/>
            <a:rect l="l" t="t" r="r" b="b"/>
            <a:pathLst>
              <a:path w="4295371" h="2416146">
                <a:moveTo>
                  <a:pt x="0" y="0"/>
                </a:moveTo>
                <a:lnTo>
                  <a:pt x="4295371" y="0"/>
                </a:lnTo>
                <a:lnTo>
                  <a:pt x="4295371" y="2416146"/>
                </a:lnTo>
                <a:lnTo>
                  <a:pt x="0" y="2416146"/>
                </a:lnTo>
                <a:lnTo>
                  <a:pt x="0" y="0"/>
                </a:lnTo>
                <a:close/>
              </a:path>
            </a:pathLst>
          </a:custGeom>
          <a:blipFill>
            <a:blip r:embed="rId9"/>
            <a:stretch>
              <a:fillRect/>
            </a:stretch>
          </a:blipFill>
        </p:spPr>
        <p:txBody>
          <a:bodyPr/>
          <a:lstStyle/>
          <a:p>
            <a:endParaRPr lang="en-AU"/>
          </a:p>
        </p:txBody>
      </p:sp>
      <p:sp>
        <p:nvSpPr>
          <p:cNvPr id="7" name="Freeform 7"/>
          <p:cNvSpPr/>
          <p:nvPr/>
        </p:nvSpPr>
        <p:spPr>
          <a:xfrm>
            <a:off x="872599" y="2016365"/>
            <a:ext cx="5756654" cy="3238118"/>
          </a:xfrm>
          <a:custGeom>
            <a:avLst/>
            <a:gdLst/>
            <a:ahLst/>
            <a:cxnLst/>
            <a:rect l="l" t="t" r="r" b="b"/>
            <a:pathLst>
              <a:path w="5756654" h="3238118">
                <a:moveTo>
                  <a:pt x="0" y="0"/>
                </a:moveTo>
                <a:lnTo>
                  <a:pt x="5756653" y="0"/>
                </a:lnTo>
                <a:lnTo>
                  <a:pt x="5756653" y="3238118"/>
                </a:lnTo>
                <a:lnTo>
                  <a:pt x="0" y="3238118"/>
                </a:lnTo>
                <a:lnTo>
                  <a:pt x="0" y="0"/>
                </a:lnTo>
                <a:close/>
              </a:path>
            </a:pathLst>
          </a:custGeom>
          <a:blipFill>
            <a:blip r:embed="rId10"/>
            <a:stretch>
              <a:fillRect/>
            </a:stretch>
          </a:blipFill>
        </p:spPr>
        <p:txBody>
          <a:bodyPr/>
          <a:lstStyle/>
          <a:p>
            <a:endParaRPr lang="en-AU"/>
          </a:p>
        </p:txBody>
      </p:sp>
      <p:sp>
        <p:nvSpPr>
          <p:cNvPr id="8" name="Freeform 8"/>
          <p:cNvSpPr/>
          <p:nvPr/>
        </p:nvSpPr>
        <p:spPr>
          <a:xfrm>
            <a:off x="872599" y="5422823"/>
            <a:ext cx="4324924" cy="3347840"/>
          </a:xfrm>
          <a:custGeom>
            <a:avLst/>
            <a:gdLst/>
            <a:ahLst/>
            <a:cxnLst/>
            <a:rect l="l" t="t" r="r" b="b"/>
            <a:pathLst>
              <a:path w="4324924" h="3347840">
                <a:moveTo>
                  <a:pt x="0" y="0"/>
                </a:moveTo>
                <a:lnTo>
                  <a:pt x="4324924" y="0"/>
                </a:lnTo>
                <a:lnTo>
                  <a:pt x="4324924" y="3347839"/>
                </a:lnTo>
                <a:lnTo>
                  <a:pt x="0" y="3347839"/>
                </a:lnTo>
                <a:lnTo>
                  <a:pt x="0" y="0"/>
                </a:lnTo>
                <a:close/>
              </a:path>
            </a:pathLst>
          </a:custGeom>
          <a:blipFill>
            <a:blip r:embed="rId11"/>
            <a:stretch>
              <a:fillRect/>
            </a:stretch>
          </a:blipFill>
        </p:spPr>
        <p:txBody>
          <a:bodyPr/>
          <a:lstStyle/>
          <a:p>
            <a:endParaRPr lang="en-AU"/>
          </a:p>
        </p:txBody>
      </p:sp>
      <p:sp>
        <p:nvSpPr>
          <p:cNvPr id="9" name="TextBox 9"/>
          <p:cNvSpPr txBox="1"/>
          <p:nvPr/>
        </p:nvSpPr>
        <p:spPr>
          <a:xfrm>
            <a:off x="872599" y="447661"/>
            <a:ext cx="10474511"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Enabling Examples</a:t>
            </a:r>
          </a:p>
        </p:txBody>
      </p:sp>
      <p:sp>
        <p:nvSpPr>
          <p:cNvPr id="10" name="Freeform 10"/>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12"/>
            <a:stretch>
              <a:fillRect/>
            </a:stretch>
          </a:blipFill>
        </p:spPr>
        <p:txBody>
          <a:bodyPr/>
          <a:lstStyle/>
          <a:p>
            <a:endParaRPr lang="en-AU"/>
          </a:p>
        </p:txBody>
      </p:sp>
      <p:sp>
        <p:nvSpPr>
          <p:cNvPr id="11" name="Freeform 11"/>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13"/>
            <a:stretch>
              <a:fillRect/>
            </a:stretch>
          </a:blipFill>
        </p:spPr>
        <p:txBody>
          <a:bodyPr/>
          <a:lstStyle/>
          <a:p>
            <a:endParaRPr lang="en-AU"/>
          </a:p>
        </p:txBody>
      </p:sp>
      <p:sp>
        <p:nvSpPr>
          <p:cNvPr id="12" name="TextBox 12"/>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676386"/>
          <a:ext cx="16038285" cy="2798352"/>
        </p:xfrm>
        <a:graphic>
          <a:graphicData uri="http://schemas.openxmlformats.org/drawingml/2006/table">
            <a:tbl>
              <a:tblPr/>
              <a:tblGrid>
                <a:gridCol w="7335813">
                  <a:extLst>
                    <a:ext uri="{9D8B030D-6E8A-4147-A177-3AD203B41FA5}">
                      <a16:colId xmlns:a16="http://schemas.microsoft.com/office/drawing/2014/main" val="20000"/>
                    </a:ext>
                  </a:extLst>
                </a:gridCol>
                <a:gridCol w="8702472">
                  <a:extLst>
                    <a:ext uri="{9D8B030D-6E8A-4147-A177-3AD203B41FA5}">
                      <a16:colId xmlns:a16="http://schemas.microsoft.com/office/drawing/2014/main" val="20001"/>
                    </a:ext>
                  </a:extLst>
                </a:gridCol>
              </a:tblGrid>
              <a:tr h="810385">
                <a:tc>
                  <a:txBody>
                    <a:bodyPr/>
                    <a:lstStyle/>
                    <a:p>
                      <a:pPr algn="l">
                        <a:lnSpc>
                          <a:spcPts val="2099"/>
                        </a:lnSpc>
                        <a:defRPr/>
                      </a:pPr>
                      <a:r>
                        <a:rPr lang="en-US" sz="1499">
                          <a:solidFill>
                            <a:srgbClr val="000000"/>
                          </a:solidFill>
                          <a:latin typeface="Gotham Bold"/>
                        </a:rPr>
                        <a:t>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993983">
                <a:tc>
                  <a:txBody>
                    <a:bodyPr/>
                    <a:lstStyle/>
                    <a:p>
                      <a:pPr algn="l">
                        <a:lnSpc>
                          <a:spcPts val="2799"/>
                        </a:lnSpc>
                        <a:defRPr/>
                      </a:pPr>
                      <a:r>
                        <a:rPr lang="en-US" sz="1999">
                          <a:solidFill>
                            <a:srgbClr val="000000"/>
                          </a:solidFill>
                          <a:latin typeface="Gotham Bold"/>
                        </a:rPr>
                        <a:t>Brisbane City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799"/>
                        </a:lnSpc>
                        <a:defRPr/>
                      </a:pPr>
                      <a:r>
                        <a:rPr lang="en-US" sz="1999" u="sng">
                          <a:solidFill>
                            <a:srgbClr val="000000"/>
                          </a:solidFill>
                          <a:latin typeface="Gotham Bold"/>
                          <a:hlinkClick r:id="rId3" tooltip="https://www.brisbane.qld.gov.au/clean-and-green/green-home-and-community/sustainable-gardening/free-native-plants-program"/>
                        </a:rPr>
                        <a:t>Free Native Plants program </a:t>
                      </a:r>
                      <a:endParaRPr lang="en-US" sz="1100"/>
                    </a:p>
                    <a:p>
                      <a:pPr>
                        <a:lnSpc>
                          <a:spcPts val="27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993983">
                <a:tc>
                  <a:txBody>
                    <a:bodyPr/>
                    <a:lstStyle/>
                    <a:p>
                      <a:pPr algn="l">
                        <a:lnSpc>
                          <a:spcPts val="2799"/>
                        </a:lnSpc>
                        <a:defRPr/>
                      </a:pPr>
                      <a:r>
                        <a:rPr lang="en-US" sz="1999">
                          <a:solidFill>
                            <a:srgbClr val="000000"/>
                          </a:solidFill>
                          <a:latin typeface="Gotham Bold"/>
                        </a:rPr>
                        <a:t>Sunshine Coast, Moreton Bay &amp; others (Native Plants QLD) </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799"/>
                        </a:lnSpc>
                        <a:defRPr/>
                      </a:pPr>
                      <a:r>
                        <a:rPr lang="en-US" sz="1999" u="sng">
                          <a:solidFill>
                            <a:srgbClr val="000000"/>
                          </a:solidFill>
                          <a:latin typeface="Gotham Bold"/>
                          <a:hlinkClick r:id="rId4" tooltip="https://npq.org.au/community-nurseries-sunshine-coast-moreton-bay/"/>
                        </a:rPr>
                        <a:t>Largely sponsored by local governments and providing inexpensive native plants through volunteer nurseries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Freeform 3"/>
          <p:cNvSpPr/>
          <p:nvPr/>
        </p:nvSpPr>
        <p:spPr>
          <a:xfrm>
            <a:off x="13568696" y="4788459"/>
            <a:ext cx="3498289" cy="4943690"/>
          </a:xfrm>
          <a:custGeom>
            <a:avLst/>
            <a:gdLst/>
            <a:ahLst/>
            <a:cxnLst/>
            <a:rect l="l" t="t" r="r" b="b"/>
            <a:pathLst>
              <a:path w="3498289" h="4943690">
                <a:moveTo>
                  <a:pt x="0" y="0"/>
                </a:moveTo>
                <a:lnTo>
                  <a:pt x="3498289" y="0"/>
                </a:lnTo>
                <a:lnTo>
                  <a:pt x="3498289" y="4943690"/>
                </a:lnTo>
                <a:lnTo>
                  <a:pt x="0" y="4943690"/>
                </a:lnTo>
                <a:lnTo>
                  <a:pt x="0" y="0"/>
                </a:lnTo>
                <a:close/>
              </a:path>
            </a:pathLst>
          </a:custGeom>
          <a:blipFill>
            <a:blip r:embed="rId5"/>
            <a:stretch>
              <a:fillRect/>
            </a:stretch>
          </a:blipFill>
        </p:spPr>
        <p:txBody>
          <a:bodyPr/>
          <a:lstStyle/>
          <a:p>
            <a:endParaRPr lang="en-AU"/>
          </a:p>
        </p:txBody>
      </p:sp>
      <p:sp>
        <p:nvSpPr>
          <p:cNvPr id="4" name="Freeform 4"/>
          <p:cNvSpPr/>
          <p:nvPr/>
        </p:nvSpPr>
        <p:spPr>
          <a:xfrm>
            <a:off x="8865042" y="4788459"/>
            <a:ext cx="4251115" cy="3755470"/>
          </a:xfrm>
          <a:custGeom>
            <a:avLst/>
            <a:gdLst/>
            <a:ahLst/>
            <a:cxnLst/>
            <a:rect l="l" t="t" r="r" b="b"/>
            <a:pathLst>
              <a:path w="4251115" h="3755470">
                <a:moveTo>
                  <a:pt x="0" y="0"/>
                </a:moveTo>
                <a:lnTo>
                  <a:pt x="4251116" y="0"/>
                </a:lnTo>
                <a:lnTo>
                  <a:pt x="4251116" y="3755470"/>
                </a:lnTo>
                <a:lnTo>
                  <a:pt x="0" y="3755470"/>
                </a:lnTo>
                <a:lnTo>
                  <a:pt x="0" y="0"/>
                </a:lnTo>
                <a:close/>
              </a:path>
            </a:pathLst>
          </a:custGeom>
          <a:blipFill>
            <a:blip r:embed="rId6"/>
            <a:stretch>
              <a:fillRect/>
            </a:stretch>
          </a:blipFill>
        </p:spPr>
        <p:txBody>
          <a:bodyPr/>
          <a:lstStyle/>
          <a:p>
            <a:endParaRPr lang="en-AU"/>
          </a:p>
        </p:txBody>
      </p:sp>
      <p:sp>
        <p:nvSpPr>
          <p:cNvPr id="5" name="Freeform 5"/>
          <p:cNvSpPr/>
          <p:nvPr/>
        </p:nvSpPr>
        <p:spPr>
          <a:xfrm>
            <a:off x="1028700" y="4658332"/>
            <a:ext cx="6025410" cy="4015724"/>
          </a:xfrm>
          <a:custGeom>
            <a:avLst/>
            <a:gdLst/>
            <a:ahLst/>
            <a:cxnLst/>
            <a:rect l="l" t="t" r="r" b="b"/>
            <a:pathLst>
              <a:path w="6025410" h="4015724">
                <a:moveTo>
                  <a:pt x="0" y="0"/>
                </a:moveTo>
                <a:lnTo>
                  <a:pt x="6025410" y="0"/>
                </a:lnTo>
                <a:lnTo>
                  <a:pt x="6025410" y="4015725"/>
                </a:lnTo>
                <a:lnTo>
                  <a:pt x="0" y="4015725"/>
                </a:lnTo>
                <a:lnTo>
                  <a:pt x="0" y="0"/>
                </a:lnTo>
                <a:close/>
              </a:path>
            </a:pathLst>
          </a:custGeom>
          <a:blipFill>
            <a:blip r:embed="rId7"/>
            <a:stretch>
              <a:fillRect/>
            </a:stretch>
          </a:blipFill>
        </p:spPr>
        <p:txBody>
          <a:bodyPr/>
          <a:lstStyle/>
          <a:p>
            <a:endParaRPr lang="en-AU"/>
          </a:p>
        </p:txBody>
      </p:sp>
      <p:sp>
        <p:nvSpPr>
          <p:cNvPr id="6" name="TextBox 6"/>
          <p:cNvSpPr txBox="1"/>
          <p:nvPr/>
        </p:nvSpPr>
        <p:spPr>
          <a:xfrm>
            <a:off x="872599" y="447661"/>
            <a:ext cx="13737028"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Enabling Examples </a:t>
            </a:r>
          </a:p>
        </p:txBody>
      </p:sp>
      <p:sp>
        <p:nvSpPr>
          <p:cNvPr id="7" name="Freeform 7"/>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8"/>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9"/>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606523" y="6763229"/>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400175"/>
            <a:ext cx="16230600" cy="24479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Educating</a:t>
            </a:r>
          </a:p>
          <a:p>
            <a:pPr>
              <a:lnSpc>
                <a:spcPts val="9600"/>
              </a:lnSpc>
            </a:pPr>
            <a:endParaRPr lang="en-US" sz="8000" spc="-248">
              <a:solidFill>
                <a:srgbClr val="000000"/>
              </a:solidFill>
              <a:latin typeface="Gotham"/>
            </a:endParaRPr>
          </a:p>
        </p:txBody>
      </p:sp>
      <p:sp>
        <p:nvSpPr>
          <p:cNvPr id="4" name="TextBox 4"/>
          <p:cNvSpPr txBox="1"/>
          <p:nvPr/>
        </p:nvSpPr>
        <p:spPr>
          <a:xfrm>
            <a:off x="1028700" y="2811687"/>
            <a:ext cx="8115300" cy="5854065"/>
          </a:xfrm>
          <a:prstGeom prst="rect">
            <a:avLst/>
          </a:prstGeom>
        </p:spPr>
        <p:txBody>
          <a:bodyPr lIns="0" tIns="0" rIns="0" bIns="0" rtlCol="0" anchor="t">
            <a:spAutoFit/>
          </a:bodyPr>
          <a:lstStyle/>
          <a:p>
            <a:pPr>
              <a:lnSpc>
                <a:spcPts val="3359"/>
              </a:lnSpc>
            </a:pPr>
            <a:r>
              <a:rPr lang="en-US" sz="2400">
                <a:solidFill>
                  <a:srgbClr val="000000"/>
                </a:solidFill>
                <a:latin typeface="Gotham"/>
              </a:rPr>
              <a:t>What is educating? providing information, knowledge, and skills to individuals and communities to enable them to make informed decisions and participate effectively in local government processes.</a:t>
            </a:r>
          </a:p>
          <a:p>
            <a:pPr>
              <a:lnSpc>
                <a:spcPts val="3359"/>
              </a:lnSpc>
            </a:pPr>
            <a:endParaRPr lang="en-US" sz="2400">
              <a:solidFill>
                <a:srgbClr val="000000"/>
              </a:solidFill>
              <a:latin typeface="Gotham"/>
            </a:endParaRPr>
          </a:p>
          <a:p>
            <a:pPr>
              <a:lnSpc>
                <a:spcPts val="3359"/>
              </a:lnSpc>
            </a:pPr>
            <a:r>
              <a:rPr lang="en-US" sz="2400">
                <a:solidFill>
                  <a:srgbClr val="000000"/>
                </a:solidFill>
                <a:latin typeface="Gotham"/>
              </a:rPr>
              <a:t> In local government refers to the process of providing information, knowledge, and skills to individuals and communities to enable them to make informed decisions and participate effectively in local government processes. The goal of educating is to promote civic engagement, enhance transparency, and build trust between local government officials and the communities they serve. </a:t>
            </a:r>
          </a:p>
          <a:p>
            <a:pPr>
              <a:lnSpc>
                <a:spcPts val="3359"/>
              </a:lnSpc>
            </a:pPr>
            <a:endParaRPr lang="en-US" sz="2400">
              <a:solidFill>
                <a:srgbClr val="000000"/>
              </a:solidFill>
              <a:latin typeface="Gotham"/>
            </a:endParaRPr>
          </a:p>
        </p:txBody>
      </p:sp>
      <p:sp>
        <p:nvSpPr>
          <p:cNvPr id="5" name="TextBox 5"/>
          <p:cNvSpPr txBox="1"/>
          <p:nvPr/>
        </p:nvSpPr>
        <p:spPr>
          <a:xfrm>
            <a:off x="10798028" y="7641864"/>
            <a:ext cx="6932191" cy="2734295"/>
          </a:xfrm>
          <a:prstGeom prst="rect">
            <a:avLst/>
          </a:prstGeom>
        </p:spPr>
        <p:txBody>
          <a:bodyPr lIns="0" tIns="0" rIns="0" bIns="0" rtlCol="0" anchor="t">
            <a:spAutoFit/>
          </a:bodyPr>
          <a:lstStyle/>
          <a:p>
            <a:pPr algn="ctr">
              <a:lnSpc>
                <a:spcPts val="3640"/>
              </a:lnSpc>
            </a:pPr>
            <a:r>
              <a:rPr lang="en-US" sz="2600">
                <a:solidFill>
                  <a:srgbClr val="000000"/>
                </a:solidFill>
                <a:latin typeface="Gotham Bold Italics"/>
              </a:rPr>
              <a:t> "A good teacher is like a candle—it consumes itself to light the way for others." –Mustafa Kemal Atatürk.</a:t>
            </a:r>
          </a:p>
          <a:p>
            <a:pPr algn="ctr">
              <a:lnSpc>
                <a:spcPts val="3640"/>
              </a:lnSpc>
            </a:pPr>
            <a:endParaRPr lang="en-US" sz="2600">
              <a:solidFill>
                <a:srgbClr val="000000"/>
              </a:solidFill>
              <a:latin typeface="Gotham Bold Italics"/>
            </a:endParaRPr>
          </a:p>
          <a:p>
            <a:pPr algn="ctr">
              <a:lnSpc>
                <a:spcPts val="3640"/>
              </a:lnSpc>
            </a:pPr>
            <a:endParaRPr lang="en-US" sz="2600">
              <a:solidFill>
                <a:srgbClr val="000000"/>
              </a:solidFill>
              <a:latin typeface="Gotham Bold Italics"/>
            </a:endParaRPr>
          </a:p>
          <a:p>
            <a:pPr algn="ctr">
              <a:lnSpc>
                <a:spcPts val="3640"/>
              </a:lnSpc>
            </a:pPr>
            <a:endParaRPr lang="en-US" sz="2600">
              <a:solidFill>
                <a:srgbClr val="000000"/>
              </a:solidFill>
              <a:latin typeface="Gotham Bold Italics"/>
            </a:endParaRPr>
          </a:p>
        </p:txBody>
      </p:sp>
      <p:sp>
        <p:nvSpPr>
          <p:cNvPr id="6" name="Freeform 6"/>
          <p:cNvSpPr/>
          <p:nvPr/>
        </p:nvSpPr>
        <p:spPr>
          <a:xfrm>
            <a:off x="11767125" y="1135753"/>
            <a:ext cx="5000126" cy="5082720"/>
          </a:xfrm>
          <a:custGeom>
            <a:avLst/>
            <a:gdLst/>
            <a:ahLst/>
            <a:cxnLst/>
            <a:rect l="l" t="t" r="r" b="b"/>
            <a:pathLst>
              <a:path w="5000126" h="5082720">
                <a:moveTo>
                  <a:pt x="0" y="0"/>
                </a:moveTo>
                <a:lnTo>
                  <a:pt x="5000125" y="0"/>
                </a:lnTo>
                <a:lnTo>
                  <a:pt x="5000125" y="5082720"/>
                </a:lnTo>
                <a:lnTo>
                  <a:pt x="0" y="50827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872599" y="9487163"/>
            <a:ext cx="790386" cy="795036"/>
          </a:xfrm>
          <a:custGeom>
            <a:avLst/>
            <a:gdLst/>
            <a:ahLst/>
            <a:cxnLst/>
            <a:rect l="l" t="t" r="r" b="b"/>
            <a:pathLst>
              <a:path w="790386" h="795036">
                <a:moveTo>
                  <a:pt x="0" y="0"/>
                </a:moveTo>
                <a:lnTo>
                  <a:pt x="790386" y="0"/>
                </a:lnTo>
                <a:lnTo>
                  <a:pt x="790386" y="795036"/>
                </a:lnTo>
                <a:lnTo>
                  <a:pt x="0" y="795036"/>
                </a:lnTo>
                <a:lnTo>
                  <a:pt x="0" y="0"/>
                </a:lnTo>
                <a:close/>
              </a:path>
            </a:pathLst>
          </a:custGeom>
          <a:blipFill>
            <a:blip r:embed="rId7"/>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8"/>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409372" y="2016365"/>
          <a:ext cx="8732743" cy="4751645"/>
        </p:xfrm>
        <a:graphic>
          <a:graphicData uri="http://schemas.openxmlformats.org/drawingml/2006/table">
            <a:tbl>
              <a:tblPr/>
              <a:tblGrid>
                <a:gridCol w="2495037">
                  <a:extLst>
                    <a:ext uri="{9D8B030D-6E8A-4147-A177-3AD203B41FA5}">
                      <a16:colId xmlns:a16="http://schemas.microsoft.com/office/drawing/2014/main" val="20000"/>
                    </a:ext>
                  </a:extLst>
                </a:gridCol>
                <a:gridCol w="6237706">
                  <a:extLst>
                    <a:ext uri="{9D8B030D-6E8A-4147-A177-3AD203B41FA5}">
                      <a16:colId xmlns:a16="http://schemas.microsoft.com/office/drawing/2014/main" val="20001"/>
                    </a:ext>
                  </a:extLst>
                </a:gridCol>
              </a:tblGrid>
              <a:tr h="809249">
                <a:tc>
                  <a:txBody>
                    <a:bodyPr/>
                    <a:lstStyle/>
                    <a:p>
                      <a:pPr algn="l">
                        <a:lnSpc>
                          <a:spcPts val="2099"/>
                        </a:lnSpc>
                        <a:defRPr/>
                      </a:pPr>
                      <a:r>
                        <a:rPr lang="en-US" sz="1499">
                          <a:solidFill>
                            <a:srgbClr val="000000"/>
                          </a:solidFill>
                          <a:latin typeface="Gotham Bold"/>
                        </a:rPr>
                        <a:t>Task </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How that looks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049855">
                <a:tc>
                  <a:txBody>
                    <a:bodyPr/>
                    <a:lstStyle/>
                    <a:p>
                      <a:pPr algn="l">
                        <a:lnSpc>
                          <a:spcPts val="2099"/>
                        </a:lnSpc>
                        <a:defRPr/>
                      </a:pPr>
                      <a:r>
                        <a:rPr lang="en-US" sz="1499">
                          <a:solidFill>
                            <a:srgbClr val="000000"/>
                          </a:solidFill>
                          <a:latin typeface="Gotham"/>
                        </a:rPr>
                        <a:t>Community Days </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u="sng">
                          <a:solidFill>
                            <a:srgbClr val="000000"/>
                          </a:solidFill>
                          <a:latin typeface="Gotham"/>
                          <a:hlinkClick r:id="rId3" tooltip="https://www.cairns.qld.gov.au/experience-cairns/events/ecofiesta"/>
                        </a:rPr>
                        <a:t>Cairns Ecofiesta, it is Queensland's premier sustainability festival (Cairns, Townsville) </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809249">
                <a:tc>
                  <a:txBody>
                    <a:bodyPr/>
                    <a:lstStyle/>
                    <a:p>
                      <a:pPr algn="l">
                        <a:lnSpc>
                          <a:spcPts val="2099"/>
                        </a:lnSpc>
                        <a:defRPr/>
                      </a:pPr>
                      <a:r>
                        <a:rPr lang="en-US" sz="1499">
                          <a:solidFill>
                            <a:srgbClr val="000000"/>
                          </a:solidFill>
                          <a:latin typeface="Gotham"/>
                        </a:rPr>
                        <a:t>Free Tree giveaways </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Planet Ark’s National Tree Day planting Initiatives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041646">
                <a:tc>
                  <a:txBody>
                    <a:bodyPr/>
                    <a:lstStyle/>
                    <a:p>
                      <a:pPr algn="l">
                        <a:lnSpc>
                          <a:spcPts val="2099"/>
                        </a:lnSpc>
                        <a:defRPr/>
                      </a:pPr>
                      <a:r>
                        <a:rPr lang="en-US" sz="1499">
                          <a:solidFill>
                            <a:srgbClr val="000000"/>
                          </a:solidFill>
                          <a:latin typeface="Gotham"/>
                        </a:rPr>
                        <a:t>School Programs </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Where Education Officers/Officers teach children all about topics, who in turn teach the parents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041646">
                <a:tc>
                  <a:txBody>
                    <a:bodyPr/>
                    <a:lstStyle/>
                    <a:p>
                      <a:pPr algn="l">
                        <a:lnSpc>
                          <a:spcPts val="2099"/>
                        </a:lnSpc>
                        <a:defRPr/>
                      </a:pPr>
                      <a:r>
                        <a:rPr lang="en-US" sz="1499">
                          <a:solidFill>
                            <a:srgbClr val="000000"/>
                          </a:solidFill>
                          <a:latin typeface="Gotham"/>
                        </a:rPr>
                        <a:t>Leaflets/ brochures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u="sng">
                          <a:solidFill>
                            <a:srgbClr val="000000"/>
                          </a:solidFill>
                          <a:latin typeface="Gotham"/>
                          <a:hlinkClick r:id="rId4" tooltip="https://www.moretonbay.qld.gov.au/files/assets/public/services/waste/sustainability-champions-program-teacher-information-booklet.pdf"/>
                        </a:rPr>
                        <a:t>Sustainability Champions Program run by City of Moreton Bay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Freeform 3"/>
          <p:cNvSpPr/>
          <p:nvPr/>
        </p:nvSpPr>
        <p:spPr>
          <a:xfrm>
            <a:off x="974245" y="2016365"/>
            <a:ext cx="7724023" cy="5464031"/>
          </a:xfrm>
          <a:custGeom>
            <a:avLst/>
            <a:gdLst/>
            <a:ahLst/>
            <a:cxnLst/>
            <a:rect l="l" t="t" r="r" b="b"/>
            <a:pathLst>
              <a:path w="7724023" h="5464031">
                <a:moveTo>
                  <a:pt x="0" y="0"/>
                </a:moveTo>
                <a:lnTo>
                  <a:pt x="7724023" y="0"/>
                </a:lnTo>
                <a:lnTo>
                  <a:pt x="7724023" y="5464032"/>
                </a:lnTo>
                <a:lnTo>
                  <a:pt x="0" y="5464032"/>
                </a:lnTo>
                <a:lnTo>
                  <a:pt x="0" y="0"/>
                </a:lnTo>
                <a:close/>
              </a:path>
            </a:pathLst>
          </a:custGeom>
          <a:blipFill>
            <a:blip r:embed="rId5"/>
            <a:stretch>
              <a:fillRect/>
            </a:stretch>
          </a:blipFill>
        </p:spPr>
        <p:txBody>
          <a:bodyPr/>
          <a:lstStyle/>
          <a:p>
            <a:endParaRPr lang="en-AU"/>
          </a:p>
        </p:txBody>
      </p:sp>
      <p:sp>
        <p:nvSpPr>
          <p:cNvPr id="4" name="Freeform 4"/>
          <p:cNvSpPr/>
          <p:nvPr/>
        </p:nvSpPr>
        <p:spPr>
          <a:xfrm>
            <a:off x="12324222" y="6891162"/>
            <a:ext cx="5557886" cy="3136076"/>
          </a:xfrm>
          <a:custGeom>
            <a:avLst/>
            <a:gdLst/>
            <a:ahLst/>
            <a:cxnLst/>
            <a:rect l="l" t="t" r="r" b="b"/>
            <a:pathLst>
              <a:path w="5557886" h="3136076">
                <a:moveTo>
                  <a:pt x="0" y="0"/>
                </a:moveTo>
                <a:lnTo>
                  <a:pt x="5557886" y="0"/>
                </a:lnTo>
                <a:lnTo>
                  <a:pt x="5557886" y="3136076"/>
                </a:lnTo>
                <a:lnTo>
                  <a:pt x="0" y="3136076"/>
                </a:lnTo>
                <a:lnTo>
                  <a:pt x="0" y="0"/>
                </a:lnTo>
                <a:close/>
              </a:path>
            </a:pathLst>
          </a:custGeom>
          <a:blipFill>
            <a:blip r:embed="rId6"/>
            <a:stretch>
              <a:fillRect/>
            </a:stretch>
          </a:blipFill>
        </p:spPr>
        <p:txBody>
          <a:bodyPr/>
          <a:lstStyle/>
          <a:p>
            <a:endParaRPr lang="en-AU"/>
          </a:p>
        </p:txBody>
      </p:sp>
      <p:sp>
        <p:nvSpPr>
          <p:cNvPr id="5" name="TextBox 5"/>
          <p:cNvSpPr txBox="1"/>
          <p:nvPr/>
        </p:nvSpPr>
        <p:spPr>
          <a:xfrm>
            <a:off x="872599" y="447661"/>
            <a:ext cx="10474511"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Educating Examples</a:t>
            </a:r>
          </a:p>
        </p:txBody>
      </p:sp>
      <p:sp>
        <p:nvSpPr>
          <p:cNvPr id="6" name="Freeform 6"/>
          <p:cNvSpPr/>
          <p:nvPr/>
        </p:nvSpPr>
        <p:spPr>
          <a:xfrm>
            <a:off x="873483" y="9507584"/>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7"/>
            <a:stretch>
              <a:fillRect/>
            </a:stretch>
          </a:blipFill>
        </p:spPr>
        <p:txBody>
          <a:bodyPr/>
          <a:lstStyle/>
          <a:p>
            <a:endParaRPr lang="en-AU"/>
          </a:p>
        </p:txBody>
      </p:sp>
      <p:sp>
        <p:nvSpPr>
          <p:cNvPr id="7" name="Freeform 7"/>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8"/>
            <a:stretch>
              <a:fillRect/>
            </a:stretch>
          </a:blipFill>
        </p:spPr>
        <p:txBody>
          <a:bodyPr/>
          <a:lstStyle/>
          <a:p>
            <a:endParaRPr lang="en-AU"/>
          </a:p>
        </p:txBody>
      </p:sp>
      <p:sp>
        <p:nvSpPr>
          <p:cNvPr id="8" name="TextBox 8"/>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150262" y="1567142"/>
            <a:ext cx="7589455" cy="6232840"/>
          </a:xfrm>
          <a:custGeom>
            <a:avLst/>
            <a:gdLst/>
            <a:ahLst/>
            <a:cxnLst/>
            <a:rect l="l" t="t" r="r" b="b"/>
            <a:pathLst>
              <a:path w="7589455" h="6232840">
                <a:moveTo>
                  <a:pt x="0" y="0"/>
                </a:moveTo>
                <a:lnTo>
                  <a:pt x="7589455" y="0"/>
                </a:lnTo>
                <a:lnTo>
                  <a:pt x="7589455" y="6232840"/>
                </a:lnTo>
                <a:lnTo>
                  <a:pt x="0" y="623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400175"/>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Where to start?</a:t>
            </a:r>
          </a:p>
        </p:txBody>
      </p:sp>
      <p:sp>
        <p:nvSpPr>
          <p:cNvPr id="4" name="TextBox 4"/>
          <p:cNvSpPr txBox="1"/>
          <p:nvPr/>
        </p:nvSpPr>
        <p:spPr>
          <a:xfrm>
            <a:off x="1028700" y="2780467"/>
            <a:ext cx="8115300" cy="3758565"/>
          </a:xfrm>
          <a:prstGeom prst="rect">
            <a:avLst/>
          </a:prstGeom>
        </p:spPr>
        <p:txBody>
          <a:bodyPr lIns="0" tIns="0" rIns="0" bIns="0" rtlCol="0" anchor="t">
            <a:spAutoFit/>
          </a:bodyPr>
          <a:lstStyle/>
          <a:p>
            <a:pPr>
              <a:lnSpc>
                <a:spcPts val="3359"/>
              </a:lnSpc>
            </a:pPr>
            <a:r>
              <a:rPr lang="en-US" sz="2400">
                <a:solidFill>
                  <a:srgbClr val="000000"/>
                </a:solidFill>
                <a:latin typeface="Gotham"/>
              </a:rPr>
              <a:t>What we have observed throughout this Project is that the best starting point is “what is your community already doing?” Every community has groups of people that are passionate about the environment and climate change – including people that already work for us! Find out who they are, gather them and see what we as council can do to help.</a:t>
            </a:r>
          </a:p>
          <a:p>
            <a:pPr>
              <a:lnSpc>
                <a:spcPts val="3359"/>
              </a:lnSpc>
            </a:pPr>
            <a:endParaRPr lang="en-US" sz="2400">
              <a:solidFill>
                <a:srgbClr val="000000"/>
              </a:solidFill>
              <a:latin typeface="Gotham"/>
            </a:endParaRPr>
          </a:p>
        </p:txBody>
      </p:sp>
      <p:sp>
        <p:nvSpPr>
          <p:cNvPr id="5" name="Freeform 5"/>
          <p:cNvSpPr/>
          <p:nvPr/>
        </p:nvSpPr>
        <p:spPr>
          <a:xfrm>
            <a:off x="872599" y="9487163"/>
            <a:ext cx="790386" cy="795036"/>
          </a:xfrm>
          <a:custGeom>
            <a:avLst/>
            <a:gdLst/>
            <a:ahLst/>
            <a:cxnLst/>
            <a:rect l="l" t="t" r="r" b="b"/>
            <a:pathLst>
              <a:path w="790386" h="795036">
                <a:moveTo>
                  <a:pt x="0" y="0"/>
                </a:moveTo>
                <a:lnTo>
                  <a:pt x="790386" y="0"/>
                </a:lnTo>
                <a:lnTo>
                  <a:pt x="790386" y="795036"/>
                </a:lnTo>
                <a:lnTo>
                  <a:pt x="0" y="795036"/>
                </a:lnTo>
                <a:lnTo>
                  <a:pt x="0" y="0"/>
                </a:lnTo>
                <a:close/>
              </a:path>
            </a:pathLst>
          </a:custGeom>
          <a:blipFill>
            <a:blip r:embed="rId5"/>
            <a:stretch>
              <a:fillRect/>
            </a:stretch>
          </a:blipFill>
        </p:spPr>
        <p:txBody>
          <a:bodyPr/>
          <a:lstStyle/>
          <a:p>
            <a:endParaRPr lang="en-AU"/>
          </a:p>
        </p:txBody>
      </p:sp>
      <p:sp>
        <p:nvSpPr>
          <p:cNvPr id="6" name="Freeform 6"/>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6"/>
            <a:stretch>
              <a:fillRect/>
            </a:stretch>
          </a:blipFill>
        </p:spPr>
        <p:txBody>
          <a:bodyPr/>
          <a:lstStyle/>
          <a:p>
            <a:endParaRPr lang="en-AU"/>
          </a:p>
        </p:txBody>
      </p:sp>
      <p:sp>
        <p:nvSpPr>
          <p:cNvPr id="7" name="TextBox 7"/>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1028700" y="1400175"/>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Conclusion</a:t>
            </a:r>
          </a:p>
        </p:txBody>
      </p:sp>
      <p:sp>
        <p:nvSpPr>
          <p:cNvPr id="3" name="TextBox 3"/>
          <p:cNvSpPr txBox="1"/>
          <p:nvPr/>
        </p:nvSpPr>
        <p:spPr>
          <a:xfrm>
            <a:off x="1028700" y="2780467"/>
            <a:ext cx="16230600" cy="1663065"/>
          </a:xfrm>
          <a:prstGeom prst="rect">
            <a:avLst/>
          </a:prstGeom>
        </p:spPr>
        <p:txBody>
          <a:bodyPr lIns="0" tIns="0" rIns="0" bIns="0" rtlCol="0" anchor="t">
            <a:spAutoFit/>
          </a:bodyPr>
          <a:lstStyle/>
          <a:p>
            <a:pPr>
              <a:lnSpc>
                <a:spcPts val="3359"/>
              </a:lnSpc>
            </a:pPr>
            <a:r>
              <a:rPr lang="en-US" sz="2400">
                <a:solidFill>
                  <a:srgbClr val="000000"/>
                </a:solidFill>
                <a:latin typeface="Gotham"/>
              </a:rPr>
              <a:t>Local Governments have extensive roles in leading, managing, enabling and educating climate change initiatives.  As our communities express concerns of an ever-changing climate and look to their local leaders for action in climate change initiatives. </a:t>
            </a:r>
          </a:p>
          <a:p>
            <a:pPr>
              <a:lnSpc>
                <a:spcPts val="3359"/>
              </a:lnSpc>
            </a:pPr>
            <a:endParaRPr lang="en-US" sz="2400">
              <a:solidFill>
                <a:srgbClr val="000000"/>
              </a:solidFill>
              <a:latin typeface="Gotham"/>
            </a:endParaRPr>
          </a:p>
        </p:txBody>
      </p:sp>
      <p:sp>
        <p:nvSpPr>
          <p:cNvPr id="4" name="Freeform 4"/>
          <p:cNvSpPr/>
          <p:nvPr/>
        </p:nvSpPr>
        <p:spPr>
          <a:xfrm>
            <a:off x="1028700" y="4983674"/>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9623085" y="5143500"/>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TextBox 6"/>
          <p:cNvSpPr txBox="1"/>
          <p:nvPr/>
        </p:nvSpPr>
        <p:spPr>
          <a:xfrm>
            <a:off x="9814589" y="5642183"/>
            <a:ext cx="6932191" cy="2174860"/>
          </a:xfrm>
          <a:prstGeom prst="rect">
            <a:avLst/>
          </a:prstGeom>
        </p:spPr>
        <p:txBody>
          <a:bodyPr lIns="0" tIns="0" rIns="0" bIns="0" rtlCol="0" anchor="t">
            <a:spAutoFit/>
          </a:bodyPr>
          <a:lstStyle/>
          <a:p>
            <a:pPr algn="ctr">
              <a:lnSpc>
                <a:spcPts val="3500"/>
              </a:lnSpc>
            </a:pPr>
            <a:r>
              <a:rPr lang="en-US" sz="2500">
                <a:solidFill>
                  <a:srgbClr val="000000"/>
                </a:solidFill>
                <a:latin typeface="Gotham Bold Italics"/>
              </a:rPr>
              <a:t>“Sustainable development is the development that meets the needs of the present without compromising the ability of future generations to meet their own needs.” - Gro Harlem Brundtland.</a:t>
            </a:r>
          </a:p>
        </p:txBody>
      </p:sp>
      <p:sp>
        <p:nvSpPr>
          <p:cNvPr id="7" name="TextBox 7"/>
          <p:cNvSpPr txBox="1"/>
          <p:nvPr/>
        </p:nvSpPr>
        <p:spPr>
          <a:xfrm>
            <a:off x="1220205" y="5877919"/>
            <a:ext cx="6932191" cy="1362695"/>
          </a:xfrm>
          <a:prstGeom prst="rect">
            <a:avLst/>
          </a:prstGeom>
        </p:spPr>
        <p:txBody>
          <a:bodyPr lIns="0" tIns="0" rIns="0" bIns="0" rtlCol="0" anchor="t">
            <a:spAutoFit/>
          </a:bodyPr>
          <a:lstStyle/>
          <a:p>
            <a:pPr algn="ctr">
              <a:lnSpc>
                <a:spcPts val="3640"/>
              </a:lnSpc>
            </a:pPr>
            <a:r>
              <a:rPr lang="en-US" sz="2600">
                <a:solidFill>
                  <a:srgbClr val="000000"/>
                </a:solidFill>
                <a:latin typeface="Gotham Bold Italics"/>
              </a:rPr>
              <a:t>“Persistence is what makes the impossible possible, the possible likely and the likely definite” - Robert Half</a:t>
            </a:r>
          </a:p>
        </p:txBody>
      </p:sp>
      <p:sp>
        <p:nvSpPr>
          <p:cNvPr id="8" name="Freeform 8"/>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5"/>
            <a:stretch>
              <a:fillRect/>
            </a:stretch>
          </a:blipFill>
        </p:spPr>
        <p:txBody>
          <a:bodyPr/>
          <a:lstStyle/>
          <a:p>
            <a:endParaRPr lang="en-AU"/>
          </a:p>
        </p:txBody>
      </p:sp>
      <p:sp>
        <p:nvSpPr>
          <p:cNvPr id="9" name="Freeform 9"/>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6"/>
            <a:stretch>
              <a:fillRect/>
            </a:stretch>
          </a:blipFill>
        </p:spPr>
        <p:txBody>
          <a:bodyPr/>
          <a:lstStyle/>
          <a:p>
            <a:endParaRPr lang="en-AU"/>
          </a:p>
        </p:txBody>
      </p:sp>
      <p:sp>
        <p:nvSpPr>
          <p:cNvPr id="10" name="TextBox 10"/>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9144000" y="6581565"/>
            <a:ext cx="8633234" cy="3392496"/>
          </a:xfrm>
          <a:custGeom>
            <a:avLst/>
            <a:gdLst/>
            <a:ahLst/>
            <a:cxnLst/>
            <a:rect l="l" t="t" r="r" b="b"/>
            <a:pathLst>
              <a:path w="8633234" h="3392496">
                <a:moveTo>
                  <a:pt x="0" y="0"/>
                </a:moveTo>
                <a:lnTo>
                  <a:pt x="8633234" y="0"/>
                </a:lnTo>
                <a:lnTo>
                  <a:pt x="8633234" y="3392496"/>
                </a:lnTo>
                <a:lnTo>
                  <a:pt x="0" y="3392496"/>
                </a:lnTo>
                <a:lnTo>
                  <a:pt x="0" y="0"/>
                </a:lnTo>
                <a:close/>
              </a:path>
            </a:pathLst>
          </a:custGeom>
          <a:blipFill>
            <a:blip r:embed="rId3"/>
            <a:stretch>
              <a:fillRect/>
            </a:stretch>
          </a:blipFill>
        </p:spPr>
        <p:txBody>
          <a:bodyPr/>
          <a:lstStyle/>
          <a:p>
            <a:endParaRPr lang="en-AU"/>
          </a:p>
        </p:txBody>
      </p:sp>
      <p:sp>
        <p:nvSpPr>
          <p:cNvPr id="3" name="Freeform 3"/>
          <p:cNvSpPr/>
          <p:nvPr/>
        </p:nvSpPr>
        <p:spPr>
          <a:xfrm>
            <a:off x="4046953" y="2626162"/>
            <a:ext cx="4670504" cy="4695118"/>
          </a:xfrm>
          <a:custGeom>
            <a:avLst/>
            <a:gdLst/>
            <a:ahLst/>
            <a:cxnLst/>
            <a:rect l="l" t="t" r="r" b="b"/>
            <a:pathLst>
              <a:path w="4670504" h="4695118">
                <a:moveTo>
                  <a:pt x="0" y="0"/>
                </a:moveTo>
                <a:lnTo>
                  <a:pt x="4670505" y="0"/>
                </a:lnTo>
                <a:lnTo>
                  <a:pt x="4670505" y="4695118"/>
                </a:lnTo>
                <a:lnTo>
                  <a:pt x="0" y="4695118"/>
                </a:lnTo>
                <a:lnTo>
                  <a:pt x="0" y="0"/>
                </a:lnTo>
                <a:close/>
              </a:path>
            </a:pathLst>
          </a:custGeom>
          <a:blipFill>
            <a:blip r:embed="rId4"/>
            <a:stretch>
              <a:fillRect/>
            </a:stretch>
          </a:blipFill>
        </p:spPr>
        <p:txBody>
          <a:bodyPr/>
          <a:lstStyle/>
          <a:p>
            <a:endParaRPr lang="en-AU"/>
          </a:p>
        </p:txBody>
      </p:sp>
      <p:sp>
        <p:nvSpPr>
          <p:cNvPr id="4" name="Freeform 4"/>
          <p:cNvSpPr/>
          <p:nvPr/>
        </p:nvSpPr>
        <p:spPr>
          <a:xfrm>
            <a:off x="9144000" y="2016562"/>
            <a:ext cx="8633234" cy="4085370"/>
          </a:xfrm>
          <a:custGeom>
            <a:avLst/>
            <a:gdLst/>
            <a:ahLst/>
            <a:cxnLst/>
            <a:rect l="l" t="t" r="r" b="b"/>
            <a:pathLst>
              <a:path w="8633234" h="4085370">
                <a:moveTo>
                  <a:pt x="0" y="0"/>
                </a:moveTo>
                <a:lnTo>
                  <a:pt x="8633234" y="0"/>
                </a:lnTo>
                <a:lnTo>
                  <a:pt x="8633234" y="4085370"/>
                </a:lnTo>
                <a:lnTo>
                  <a:pt x="0" y="4085370"/>
                </a:lnTo>
                <a:lnTo>
                  <a:pt x="0" y="0"/>
                </a:lnTo>
                <a:close/>
              </a:path>
            </a:pathLst>
          </a:custGeom>
          <a:blipFill>
            <a:blip r:embed="rId5"/>
            <a:stretch>
              <a:fillRect/>
            </a:stretch>
          </a:blipFill>
        </p:spPr>
        <p:txBody>
          <a:bodyPr/>
          <a:lstStyle/>
          <a:p>
            <a:endParaRPr lang="en-AU"/>
          </a:p>
        </p:txBody>
      </p:sp>
      <p:sp>
        <p:nvSpPr>
          <p:cNvPr id="5" name="TextBox 5"/>
          <p:cNvSpPr txBox="1"/>
          <p:nvPr/>
        </p:nvSpPr>
        <p:spPr>
          <a:xfrm>
            <a:off x="1028700" y="1397437"/>
            <a:ext cx="81153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Introduction</a:t>
            </a:r>
          </a:p>
        </p:txBody>
      </p:sp>
      <p:sp>
        <p:nvSpPr>
          <p:cNvPr id="6" name="TextBox 6"/>
          <p:cNvSpPr txBox="1"/>
          <p:nvPr/>
        </p:nvSpPr>
        <p:spPr>
          <a:xfrm>
            <a:off x="1028700" y="2685217"/>
            <a:ext cx="7688758" cy="1663065"/>
          </a:xfrm>
          <a:prstGeom prst="rect">
            <a:avLst/>
          </a:prstGeom>
        </p:spPr>
        <p:txBody>
          <a:bodyPr lIns="0" tIns="0" rIns="0" bIns="0" rtlCol="0" anchor="t">
            <a:spAutoFit/>
          </a:bodyPr>
          <a:lstStyle/>
          <a:p>
            <a:pPr>
              <a:lnSpc>
                <a:spcPts val="3359"/>
              </a:lnSpc>
            </a:pPr>
            <a:r>
              <a:rPr lang="en-US" sz="2400" u="sng">
                <a:solidFill>
                  <a:srgbClr val="000000"/>
                </a:solidFill>
                <a:latin typeface="Gotham"/>
                <a:hlinkClick r:id="rId6" tooltip="https://www.lgmaqld.org.au"/>
              </a:rPr>
              <a:t>LGMA</a:t>
            </a:r>
          </a:p>
          <a:p>
            <a:pPr>
              <a:lnSpc>
                <a:spcPts val="3359"/>
              </a:lnSpc>
            </a:pPr>
            <a:r>
              <a:rPr lang="en-US" sz="2400" u="sng">
                <a:solidFill>
                  <a:srgbClr val="000000"/>
                </a:solidFill>
                <a:latin typeface="Gotham"/>
                <a:hlinkClick r:id="rId7" tooltip="https://www.lgmaqld.org.au/propeller"/>
              </a:rPr>
              <a:t>Propeller</a:t>
            </a:r>
          </a:p>
          <a:p>
            <a:pPr>
              <a:lnSpc>
                <a:spcPts val="3359"/>
              </a:lnSpc>
            </a:pPr>
            <a:r>
              <a:rPr lang="en-US" sz="2400">
                <a:solidFill>
                  <a:srgbClr val="000000"/>
                </a:solidFill>
                <a:latin typeface="Gotham"/>
                <a:hlinkClick r:id="rId8" tooltip="https://lgmaqld.org.au/propeller"/>
              </a:rPr>
              <a:t>2023 Propeller</a:t>
            </a:r>
          </a:p>
          <a:p>
            <a:pPr>
              <a:lnSpc>
                <a:spcPts val="3359"/>
              </a:lnSpc>
            </a:pPr>
            <a:endParaRPr lang="en-US" sz="2400">
              <a:solidFill>
                <a:srgbClr val="000000"/>
              </a:solidFill>
              <a:latin typeface="Gotham"/>
              <a:hlinkClick r:id="rId8" tooltip="https://lgmaqld.org.au/propeller"/>
            </a:endParaRPr>
          </a:p>
        </p:txBody>
      </p:sp>
      <p:sp>
        <p:nvSpPr>
          <p:cNvPr id="7" name="Freeform 7"/>
          <p:cNvSpPr/>
          <p:nvPr/>
        </p:nvSpPr>
        <p:spPr>
          <a:xfrm>
            <a:off x="872599" y="9487163"/>
            <a:ext cx="790386" cy="795036"/>
          </a:xfrm>
          <a:custGeom>
            <a:avLst/>
            <a:gdLst/>
            <a:ahLst/>
            <a:cxnLst/>
            <a:rect l="l" t="t" r="r" b="b"/>
            <a:pathLst>
              <a:path w="790386" h="795036">
                <a:moveTo>
                  <a:pt x="0" y="0"/>
                </a:moveTo>
                <a:lnTo>
                  <a:pt x="790386" y="0"/>
                </a:lnTo>
                <a:lnTo>
                  <a:pt x="790386" y="795036"/>
                </a:lnTo>
                <a:lnTo>
                  <a:pt x="0" y="795036"/>
                </a:lnTo>
                <a:lnTo>
                  <a:pt x="0" y="0"/>
                </a:lnTo>
                <a:close/>
              </a:path>
            </a:pathLst>
          </a:custGeom>
          <a:blipFill>
            <a:blip r:embed="rId9"/>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10"/>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405753" y="1028700"/>
            <a:ext cx="6853547" cy="7195325"/>
          </a:xfrm>
          <a:custGeom>
            <a:avLst/>
            <a:gdLst/>
            <a:ahLst/>
            <a:cxnLst/>
            <a:rect l="l" t="t" r="r" b="b"/>
            <a:pathLst>
              <a:path w="6853547" h="7195325">
                <a:moveTo>
                  <a:pt x="0" y="0"/>
                </a:moveTo>
                <a:lnTo>
                  <a:pt x="6853547" y="0"/>
                </a:lnTo>
                <a:lnTo>
                  <a:pt x="6853547" y="7195325"/>
                </a:lnTo>
                <a:lnTo>
                  <a:pt x="0" y="7195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397437"/>
            <a:ext cx="81153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Introduction</a:t>
            </a:r>
          </a:p>
        </p:txBody>
      </p:sp>
      <p:sp>
        <p:nvSpPr>
          <p:cNvPr id="4" name="TextBox 4"/>
          <p:cNvSpPr txBox="1"/>
          <p:nvPr/>
        </p:nvSpPr>
        <p:spPr>
          <a:xfrm>
            <a:off x="1028700" y="2675692"/>
            <a:ext cx="7782355" cy="1692255"/>
          </a:xfrm>
          <a:prstGeom prst="rect">
            <a:avLst/>
          </a:prstGeom>
        </p:spPr>
        <p:txBody>
          <a:bodyPr lIns="0" tIns="0" rIns="0" bIns="0" rtlCol="0" anchor="t">
            <a:spAutoFit/>
          </a:bodyPr>
          <a:lstStyle/>
          <a:p>
            <a:pPr>
              <a:lnSpc>
                <a:spcPts val="3400"/>
              </a:lnSpc>
            </a:pPr>
            <a:r>
              <a:rPr lang="en-US" sz="2429">
                <a:solidFill>
                  <a:srgbClr val="000000"/>
                </a:solidFill>
                <a:latin typeface="Gotham"/>
              </a:rPr>
              <a:t>Our communities have been feeling the effects of an ever-changing climate and look to their local leaders for action in climate change initiatives. </a:t>
            </a:r>
          </a:p>
          <a:p>
            <a:pPr>
              <a:lnSpc>
                <a:spcPts val="3400"/>
              </a:lnSpc>
            </a:pPr>
            <a:endParaRPr lang="en-US" sz="2429">
              <a:solidFill>
                <a:srgbClr val="000000"/>
              </a:solidFill>
              <a:latin typeface="Gotham"/>
            </a:endParaRPr>
          </a:p>
        </p:txBody>
      </p:sp>
      <p:sp>
        <p:nvSpPr>
          <p:cNvPr id="5" name="Freeform 5"/>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5"/>
            <a:stretch>
              <a:fillRect/>
            </a:stretch>
          </a:blipFill>
        </p:spPr>
        <p:txBody>
          <a:bodyPr/>
          <a:lstStyle/>
          <a:p>
            <a:endParaRPr lang="en-AU"/>
          </a:p>
        </p:txBody>
      </p:sp>
      <p:sp>
        <p:nvSpPr>
          <p:cNvPr id="6" name="Freeform 6"/>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6"/>
            <a:stretch>
              <a:fillRect/>
            </a:stretch>
          </a:blipFill>
        </p:spPr>
        <p:txBody>
          <a:bodyPr/>
          <a:lstStyle/>
          <a:p>
            <a:endParaRPr lang="en-AU"/>
          </a:p>
        </p:txBody>
      </p:sp>
      <p:sp>
        <p:nvSpPr>
          <p:cNvPr id="7" name="TextBox 7"/>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36411"/>
            <a:ext cx="16230600" cy="3086100"/>
            <a:chOff x="0" y="0"/>
            <a:chExt cx="4274726" cy="812800"/>
          </a:xfrm>
        </p:grpSpPr>
        <p:sp>
          <p:nvSpPr>
            <p:cNvPr id="3" name="Freeform 3"/>
            <p:cNvSpPr/>
            <p:nvPr/>
          </p:nvSpPr>
          <p:spPr>
            <a:xfrm>
              <a:off x="0" y="0"/>
              <a:ext cx="4274726" cy="525370"/>
            </a:xfrm>
            <a:custGeom>
              <a:avLst/>
              <a:gdLst/>
              <a:ahLst/>
              <a:cxnLst/>
              <a:rect l="l" t="t" r="r" b="b"/>
              <a:pathLst>
                <a:path w="4274726" h="525370">
                  <a:moveTo>
                    <a:pt x="4293" y="0"/>
                  </a:moveTo>
                  <a:lnTo>
                    <a:pt x="4270433" y="0"/>
                  </a:lnTo>
                  <a:cubicBezTo>
                    <a:pt x="4272804" y="0"/>
                    <a:pt x="4274726" y="1922"/>
                    <a:pt x="4274726" y="4293"/>
                  </a:cubicBezTo>
                  <a:lnTo>
                    <a:pt x="4274726" y="521077"/>
                  </a:lnTo>
                  <a:cubicBezTo>
                    <a:pt x="4274726" y="523448"/>
                    <a:pt x="4272804" y="525370"/>
                    <a:pt x="4270433" y="525370"/>
                  </a:cubicBezTo>
                  <a:lnTo>
                    <a:pt x="4293" y="525370"/>
                  </a:lnTo>
                  <a:cubicBezTo>
                    <a:pt x="1922" y="525370"/>
                    <a:pt x="0" y="523448"/>
                    <a:pt x="0" y="521077"/>
                  </a:cubicBezTo>
                  <a:lnTo>
                    <a:pt x="0" y="4293"/>
                  </a:lnTo>
                  <a:cubicBezTo>
                    <a:pt x="0" y="1922"/>
                    <a:pt x="1922" y="0"/>
                    <a:pt x="4293" y="0"/>
                  </a:cubicBezTo>
                  <a:close/>
                </a:path>
              </a:pathLst>
            </a:custGeom>
            <a:solidFill>
              <a:srgbClr val="B6DC7A"/>
            </a:solidFill>
          </p:spPr>
          <p:txBody>
            <a:bodyPr/>
            <a:lstStyle/>
            <a:p>
              <a:endParaRPr lang="en-AU"/>
            </a:p>
          </p:txBody>
        </p:sp>
        <p:sp>
          <p:nvSpPr>
            <p:cNvPr id="4" name="TextBox 4"/>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dirty="0">
                  <a:solidFill>
                    <a:srgbClr val="FFFFFF"/>
                  </a:solidFill>
                  <a:latin typeface="Gotham"/>
                </a:rPr>
                <a:t>Climate Change Bill 2022 [and] Climate Change (Consequential Amendments) Bill 2022 / Climate Change Act 2022 (</a:t>
              </a:r>
              <a:r>
                <a:rPr lang="en-US" sz="2400" dirty="0" err="1">
                  <a:solidFill>
                    <a:srgbClr val="FFFFFF"/>
                  </a:solidFill>
                  <a:latin typeface="Gotham"/>
                </a:rPr>
                <a:t>Cth</a:t>
              </a:r>
              <a:r>
                <a:rPr lang="en-US" sz="2400" dirty="0">
                  <a:solidFill>
                    <a:srgbClr val="FFFFFF"/>
                  </a:solidFill>
                  <a:latin typeface="Gotham"/>
                </a:rPr>
                <a:t>) (Climate Act)</a:t>
              </a:r>
            </a:p>
            <a:p>
              <a:pPr marL="518160" lvl="1" indent="-259080" algn="ctr">
                <a:lnSpc>
                  <a:spcPts val="2879"/>
                </a:lnSpc>
                <a:buFont typeface="Arial"/>
                <a:buChar char="•"/>
              </a:pPr>
              <a:r>
                <a:rPr lang="en-US" sz="2400" dirty="0">
                  <a:solidFill>
                    <a:srgbClr val="FFFFFF"/>
                  </a:solidFill>
                  <a:latin typeface="Gotham"/>
                </a:rPr>
                <a:t>The Bill aims to legislate Australia’s greenhouse gas emission reduction targets (of 43% reduction against a 2005 baseline by 2030 and net zero emissions by 2050).</a:t>
              </a:r>
            </a:p>
            <a:p>
              <a:pPr algn="ctr">
                <a:lnSpc>
                  <a:spcPts val="2879"/>
                </a:lnSpc>
              </a:pPr>
              <a:endParaRPr lang="en-US" sz="2400" dirty="0">
                <a:solidFill>
                  <a:srgbClr val="FFFFFF"/>
                </a:solidFill>
                <a:latin typeface="Gotham"/>
              </a:endParaRPr>
            </a:p>
          </p:txBody>
        </p:sp>
      </p:grpSp>
      <p:grpSp>
        <p:nvGrpSpPr>
          <p:cNvPr id="5" name="Group 5"/>
          <p:cNvGrpSpPr/>
          <p:nvPr/>
        </p:nvGrpSpPr>
        <p:grpSpPr>
          <a:xfrm>
            <a:off x="1028700" y="4608087"/>
            <a:ext cx="16230600" cy="3086104"/>
            <a:chOff x="0" y="0"/>
            <a:chExt cx="4274726" cy="812800"/>
          </a:xfrm>
        </p:grpSpPr>
        <p:sp>
          <p:nvSpPr>
            <p:cNvPr id="6" name="Freeform 6"/>
            <p:cNvSpPr/>
            <p:nvPr/>
          </p:nvSpPr>
          <p:spPr>
            <a:xfrm>
              <a:off x="0" y="0"/>
              <a:ext cx="4274726" cy="430041"/>
            </a:xfrm>
            <a:custGeom>
              <a:avLst/>
              <a:gdLst/>
              <a:ahLst/>
              <a:cxnLst/>
              <a:rect l="l" t="t" r="r" b="b"/>
              <a:pathLst>
                <a:path w="4274726" h="430041">
                  <a:moveTo>
                    <a:pt x="4293" y="0"/>
                  </a:moveTo>
                  <a:lnTo>
                    <a:pt x="4270433" y="0"/>
                  </a:lnTo>
                  <a:cubicBezTo>
                    <a:pt x="4272804" y="0"/>
                    <a:pt x="4274726" y="1922"/>
                    <a:pt x="4274726" y="4293"/>
                  </a:cubicBezTo>
                  <a:lnTo>
                    <a:pt x="4274726" y="425748"/>
                  </a:lnTo>
                  <a:cubicBezTo>
                    <a:pt x="4274726" y="428119"/>
                    <a:pt x="4272804" y="430041"/>
                    <a:pt x="4270433" y="430041"/>
                  </a:cubicBezTo>
                  <a:lnTo>
                    <a:pt x="4293" y="430041"/>
                  </a:lnTo>
                  <a:cubicBezTo>
                    <a:pt x="3154" y="430041"/>
                    <a:pt x="2062" y="429589"/>
                    <a:pt x="1257" y="428784"/>
                  </a:cubicBezTo>
                  <a:cubicBezTo>
                    <a:pt x="452" y="427979"/>
                    <a:pt x="0" y="426887"/>
                    <a:pt x="0" y="425748"/>
                  </a:cubicBezTo>
                  <a:lnTo>
                    <a:pt x="0" y="4293"/>
                  </a:lnTo>
                  <a:cubicBezTo>
                    <a:pt x="0" y="1922"/>
                    <a:pt x="1922" y="0"/>
                    <a:pt x="4293" y="0"/>
                  </a:cubicBezTo>
                  <a:close/>
                </a:path>
              </a:pathLst>
            </a:custGeom>
            <a:solidFill>
              <a:srgbClr val="B6DC7A"/>
            </a:solidFill>
          </p:spPr>
          <p:txBody>
            <a:bodyPr/>
            <a:lstStyle/>
            <a:p>
              <a:endParaRPr lang="en-AU"/>
            </a:p>
          </p:txBody>
        </p:sp>
        <p:sp>
          <p:nvSpPr>
            <p:cNvPr id="7" name="TextBox 7"/>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dirty="0">
                  <a:solidFill>
                    <a:srgbClr val="FFFFFF"/>
                  </a:solidFill>
                  <a:latin typeface="Gotham"/>
                </a:rPr>
                <a:t>Climate Change and Greenhouse Gas Reduction Act 2010 (QLD)</a:t>
              </a:r>
            </a:p>
            <a:p>
              <a:pPr marL="518160" lvl="1" indent="-259080" algn="ctr">
                <a:lnSpc>
                  <a:spcPts val="2879"/>
                </a:lnSpc>
                <a:buFont typeface="Arial"/>
                <a:buChar char="•"/>
              </a:pPr>
              <a:r>
                <a:rPr lang="en-US" sz="2400" dirty="0">
                  <a:solidFill>
                    <a:srgbClr val="FFFFFF"/>
                  </a:solidFill>
                  <a:latin typeface="Gotham"/>
                </a:rPr>
                <a:t>A 75% reduction in emissions on 2005 levels by 2030; Net zero emissions by 2035.</a:t>
              </a:r>
            </a:p>
            <a:p>
              <a:pPr marL="518160" lvl="1" indent="-259080" algn="ctr">
                <a:lnSpc>
                  <a:spcPts val="2879"/>
                </a:lnSpc>
                <a:buFont typeface="Arial"/>
                <a:buChar char="•"/>
              </a:pPr>
              <a:r>
                <a:rPr lang="en-US" sz="2400" dirty="0">
                  <a:solidFill>
                    <a:srgbClr val="FFFFFF"/>
                  </a:solidFill>
                  <a:latin typeface="Gotham"/>
                </a:rPr>
                <a:t>Establishing a fossil fuel exports reduction target to phase out exports of coal, oil and gas by 31 December 2030</a:t>
              </a:r>
            </a:p>
          </p:txBody>
        </p:sp>
      </p:grpSp>
      <p:grpSp>
        <p:nvGrpSpPr>
          <p:cNvPr id="8" name="Group 8"/>
          <p:cNvGrpSpPr/>
          <p:nvPr/>
        </p:nvGrpSpPr>
        <p:grpSpPr>
          <a:xfrm>
            <a:off x="1028700" y="6472800"/>
            <a:ext cx="16230600" cy="3086097"/>
            <a:chOff x="0" y="0"/>
            <a:chExt cx="4274726" cy="812800"/>
          </a:xfrm>
        </p:grpSpPr>
        <p:sp>
          <p:nvSpPr>
            <p:cNvPr id="9" name="Freeform 9"/>
            <p:cNvSpPr/>
            <p:nvPr/>
          </p:nvSpPr>
          <p:spPr>
            <a:xfrm>
              <a:off x="0" y="0"/>
              <a:ext cx="4274726" cy="207991"/>
            </a:xfrm>
            <a:custGeom>
              <a:avLst/>
              <a:gdLst/>
              <a:ahLst/>
              <a:cxnLst/>
              <a:rect l="l" t="t" r="r" b="b"/>
              <a:pathLst>
                <a:path w="4274726" h="207991">
                  <a:moveTo>
                    <a:pt x="4293" y="0"/>
                  </a:moveTo>
                  <a:lnTo>
                    <a:pt x="4270433" y="0"/>
                  </a:lnTo>
                  <a:cubicBezTo>
                    <a:pt x="4272804" y="0"/>
                    <a:pt x="4274726" y="1922"/>
                    <a:pt x="4274726" y="4293"/>
                  </a:cubicBezTo>
                  <a:lnTo>
                    <a:pt x="4274726" y="203698"/>
                  </a:lnTo>
                  <a:cubicBezTo>
                    <a:pt x="4274726" y="204836"/>
                    <a:pt x="4274274" y="205928"/>
                    <a:pt x="4273469" y="206733"/>
                  </a:cubicBezTo>
                  <a:cubicBezTo>
                    <a:pt x="4272664" y="207539"/>
                    <a:pt x="4271571" y="207991"/>
                    <a:pt x="4270433" y="207991"/>
                  </a:cubicBezTo>
                  <a:lnTo>
                    <a:pt x="4293" y="207991"/>
                  </a:lnTo>
                  <a:cubicBezTo>
                    <a:pt x="1922" y="207991"/>
                    <a:pt x="0" y="206069"/>
                    <a:pt x="0" y="203698"/>
                  </a:cubicBezTo>
                  <a:lnTo>
                    <a:pt x="0" y="4293"/>
                  </a:lnTo>
                  <a:cubicBezTo>
                    <a:pt x="0" y="1922"/>
                    <a:pt x="1922" y="0"/>
                    <a:pt x="4293" y="0"/>
                  </a:cubicBezTo>
                  <a:close/>
                </a:path>
              </a:pathLst>
            </a:custGeom>
            <a:solidFill>
              <a:srgbClr val="B6DC7A"/>
            </a:solidFill>
          </p:spPr>
          <p:txBody>
            <a:bodyPr/>
            <a:lstStyle/>
            <a:p>
              <a:endParaRPr lang="en-AU"/>
            </a:p>
          </p:txBody>
        </p:sp>
        <p:sp>
          <p:nvSpPr>
            <p:cNvPr id="10" name="TextBox 10"/>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dirty="0">
                  <a:solidFill>
                    <a:srgbClr val="FFFFFF"/>
                  </a:solidFill>
                  <a:latin typeface="Gotham"/>
                </a:rPr>
                <a:t>EPOLA Act 2023</a:t>
              </a:r>
            </a:p>
          </p:txBody>
        </p:sp>
      </p:grpSp>
      <p:sp>
        <p:nvSpPr>
          <p:cNvPr id="11" name="TextBox 11"/>
          <p:cNvSpPr txBox="1"/>
          <p:nvPr/>
        </p:nvSpPr>
        <p:spPr>
          <a:xfrm>
            <a:off x="1028700" y="799828"/>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Responsibilities and legislation</a:t>
            </a:r>
          </a:p>
        </p:txBody>
      </p:sp>
      <p:grpSp>
        <p:nvGrpSpPr>
          <p:cNvPr id="12" name="Group 12"/>
          <p:cNvGrpSpPr/>
          <p:nvPr/>
        </p:nvGrpSpPr>
        <p:grpSpPr>
          <a:xfrm>
            <a:off x="1028700" y="7437795"/>
            <a:ext cx="16230600" cy="3086097"/>
            <a:chOff x="0" y="0"/>
            <a:chExt cx="4274726" cy="812800"/>
          </a:xfrm>
        </p:grpSpPr>
        <p:sp>
          <p:nvSpPr>
            <p:cNvPr id="13" name="Freeform 13"/>
            <p:cNvSpPr/>
            <p:nvPr/>
          </p:nvSpPr>
          <p:spPr>
            <a:xfrm>
              <a:off x="0" y="0"/>
              <a:ext cx="4274726" cy="207991"/>
            </a:xfrm>
            <a:custGeom>
              <a:avLst/>
              <a:gdLst/>
              <a:ahLst/>
              <a:cxnLst/>
              <a:rect l="l" t="t" r="r" b="b"/>
              <a:pathLst>
                <a:path w="4274726" h="207991">
                  <a:moveTo>
                    <a:pt x="4293" y="0"/>
                  </a:moveTo>
                  <a:lnTo>
                    <a:pt x="4270433" y="0"/>
                  </a:lnTo>
                  <a:cubicBezTo>
                    <a:pt x="4272804" y="0"/>
                    <a:pt x="4274726" y="1922"/>
                    <a:pt x="4274726" y="4293"/>
                  </a:cubicBezTo>
                  <a:lnTo>
                    <a:pt x="4274726" y="203698"/>
                  </a:lnTo>
                  <a:cubicBezTo>
                    <a:pt x="4274726" y="204836"/>
                    <a:pt x="4274274" y="205928"/>
                    <a:pt x="4273469" y="206733"/>
                  </a:cubicBezTo>
                  <a:cubicBezTo>
                    <a:pt x="4272664" y="207539"/>
                    <a:pt x="4271571" y="207991"/>
                    <a:pt x="4270433" y="207991"/>
                  </a:cubicBezTo>
                  <a:lnTo>
                    <a:pt x="4293" y="207991"/>
                  </a:lnTo>
                  <a:cubicBezTo>
                    <a:pt x="1922" y="207991"/>
                    <a:pt x="0" y="206069"/>
                    <a:pt x="0" y="203698"/>
                  </a:cubicBezTo>
                  <a:lnTo>
                    <a:pt x="0" y="4293"/>
                  </a:lnTo>
                  <a:cubicBezTo>
                    <a:pt x="0" y="1922"/>
                    <a:pt x="1922" y="0"/>
                    <a:pt x="4293" y="0"/>
                  </a:cubicBezTo>
                  <a:close/>
                </a:path>
              </a:pathLst>
            </a:custGeom>
            <a:solidFill>
              <a:srgbClr val="B6DC7A"/>
            </a:solidFill>
          </p:spPr>
          <p:txBody>
            <a:bodyPr/>
            <a:lstStyle/>
            <a:p>
              <a:endParaRPr lang="en-AU"/>
            </a:p>
          </p:txBody>
        </p:sp>
        <p:sp>
          <p:nvSpPr>
            <p:cNvPr id="14" name="TextBox 14"/>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dirty="0">
                  <a:solidFill>
                    <a:srgbClr val="FFFFFF"/>
                  </a:solidFill>
                  <a:latin typeface="Gotham"/>
                </a:rPr>
                <a:t>Queensland Climate Transition Bill 2023</a:t>
              </a:r>
            </a:p>
          </p:txBody>
        </p:sp>
      </p:grpSp>
      <p:grpSp>
        <p:nvGrpSpPr>
          <p:cNvPr id="15" name="Group 15"/>
          <p:cNvGrpSpPr/>
          <p:nvPr/>
        </p:nvGrpSpPr>
        <p:grpSpPr>
          <a:xfrm>
            <a:off x="1028700" y="8372451"/>
            <a:ext cx="16230600" cy="3086095"/>
            <a:chOff x="0" y="0"/>
            <a:chExt cx="4274726" cy="812800"/>
          </a:xfrm>
        </p:grpSpPr>
        <p:sp>
          <p:nvSpPr>
            <p:cNvPr id="16" name="Freeform 16"/>
            <p:cNvSpPr/>
            <p:nvPr/>
          </p:nvSpPr>
          <p:spPr>
            <a:xfrm>
              <a:off x="0" y="0"/>
              <a:ext cx="4274726" cy="191546"/>
            </a:xfrm>
            <a:custGeom>
              <a:avLst/>
              <a:gdLst/>
              <a:ahLst/>
              <a:cxnLst/>
              <a:rect l="l" t="t" r="r" b="b"/>
              <a:pathLst>
                <a:path w="4274726" h="191546">
                  <a:moveTo>
                    <a:pt x="4293" y="0"/>
                  </a:moveTo>
                  <a:lnTo>
                    <a:pt x="4270433" y="0"/>
                  </a:lnTo>
                  <a:cubicBezTo>
                    <a:pt x="4272804" y="0"/>
                    <a:pt x="4274726" y="1922"/>
                    <a:pt x="4274726" y="4293"/>
                  </a:cubicBezTo>
                  <a:lnTo>
                    <a:pt x="4274726" y="187253"/>
                  </a:lnTo>
                  <a:cubicBezTo>
                    <a:pt x="4274726" y="189624"/>
                    <a:pt x="4272804" y="191546"/>
                    <a:pt x="4270433" y="191546"/>
                  </a:cubicBezTo>
                  <a:lnTo>
                    <a:pt x="4293" y="191546"/>
                  </a:lnTo>
                  <a:cubicBezTo>
                    <a:pt x="3154" y="191546"/>
                    <a:pt x="2062" y="191093"/>
                    <a:pt x="1257" y="190288"/>
                  </a:cubicBezTo>
                  <a:cubicBezTo>
                    <a:pt x="452" y="189483"/>
                    <a:pt x="0" y="188391"/>
                    <a:pt x="0" y="187253"/>
                  </a:cubicBezTo>
                  <a:lnTo>
                    <a:pt x="0" y="4293"/>
                  </a:lnTo>
                  <a:cubicBezTo>
                    <a:pt x="0" y="1922"/>
                    <a:pt x="1922" y="0"/>
                    <a:pt x="4293" y="0"/>
                  </a:cubicBezTo>
                  <a:close/>
                </a:path>
              </a:pathLst>
            </a:custGeom>
            <a:solidFill>
              <a:srgbClr val="B6DC7A"/>
            </a:solidFill>
          </p:spPr>
          <p:txBody>
            <a:bodyPr/>
            <a:lstStyle/>
            <a:p>
              <a:endParaRPr lang="en-AU"/>
            </a:p>
          </p:txBody>
        </p:sp>
        <p:sp>
          <p:nvSpPr>
            <p:cNvPr id="17" name="TextBox 17"/>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dirty="0">
                  <a:solidFill>
                    <a:srgbClr val="FFFFFF"/>
                  </a:solidFill>
                  <a:latin typeface="Gotham"/>
                </a:rPr>
                <a:t>The Queensland Environmental Offsets Policy </a:t>
              </a:r>
            </a:p>
          </p:txBody>
        </p:sp>
      </p:grpSp>
      <p:sp>
        <p:nvSpPr>
          <p:cNvPr id="18" name="Freeform 18"/>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3"/>
            <a:stretch>
              <a:fillRect/>
            </a:stretch>
          </a:blipFill>
        </p:spPr>
        <p:txBody>
          <a:bodyPr/>
          <a:lstStyle/>
          <a:p>
            <a:endParaRPr lang="en-AU"/>
          </a:p>
        </p:txBody>
      </p:sp>
      <p:sp>
        <p:nvSpPr>
          <p:cNvPr id="19" name="Freeform 19"/>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4"/>
            <a:stretch>
              <a:fillRect/>
            </a:stretch>
          </a:blipFill>
        </p:spPr>
        <p:txBody>
          <a:bodyPr/>
          <a:lstStyle/>
          <a:p>
            <a:endParaRPr lang="en-AU"/>
          </a:p>
        </p:txBody>
      </p:sp>
      <p:sp>
        <p:nvSpPr>
          <p:cNvPr id="20" name="TextBox 20"/>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dirty="0">
                <a:solidFill>
                  <a:srgbClr val="000000"/>
                </a:solidFill>
                <a:latin typeface="Gotham"/>
              </a:rPr>
              <a:t>2023 PROPELLER PROGRAM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pSp>
        <p:nvGrpSpPr>
          <p:cNvPr id="2" name="Group 2"/>
          <p:cNvGrpSpPr/>
          <p:nvPr/>
        </p:nvGrpSpPr>
        <p:grpSpPr>
          <a:xfrm>
            <a:off x="1106751" y="8121723"/>
            <a:ext cx="16230600" cy="3086104"/>
            <a:chOff x="0" y="0"/>
            <a:chExt cx="4274726" cy="812800"/>
          </a:xfrm>
        </p:grpSpPr>
        <p:sp>
          <p:nvSpPr>
            <p:cNvPr id="3" name="Freeform 3"/>
            <p:cNvSpPr/>
            <p:nvPr/>
          </p:nvSpPr>
          <p:spPr>
            <a:xfrm>
              <a:off x="0" y="0"/>
              <a:ext cx="4274726" cy="253215"/>
            </a:xfrm>
            <a:custGeom>
              <a:avLst/>
              <a:gdLst/>
              <a:ahLst/>
              <a:cxnLst/>
              <a:rect l="l" t="t" r="r" b="b"/>
              <a:pathLst>
                <a:path w="4274726" h="253215">
                  <a:moveTo>
                    <a:pt x="4293" y="0"/>
                  </a:moveTo>
                  <a:lnTo>
                    <a:pt x="4270433" y="0"/>
                  </a:lnTo>
                  <a:cubicBezTo>
                    <a:pt x="4272804" y="0"/>
                    <a:pt x="4274726" y="1922"/>
                    <a:pt x="4274726" y="4293"/>
                  </a:cubicBezTo>
                  <a:lnTo>
                    <a:pt x="4274726" y="248922"/>
                  </a:lnTo>
                  <a:cubicBezTo>
                    <a:pt x="4274726" y="251293"/>
                    <a:pt x="4272804" y="253215"/>
                    <a:pt x="4270433" y="253215"/>
                  </a:cubicBezTo>
                  <a:lnTo>
                    <a:pt x="4293" y="253215"/>
                  </a:lnTo>
                  <a:cubicBezTo>
                    <a:pt x="3154" y="253215"/>
                    <a:pt x="2062" y="252763"/>
                    <a:pt x="1257" y="251958"/>
                  </a:cubicBezTo>
                  <a:cubicBezTo>
                    <a:pt x="452" y="251153"/>
                    <a:pt x="0" y="250061"/>
                    <a:pt x="0" y="248922"/>
                  </a:cubicBezTo>
                  <a:lnTo>
                    <a:pt x="0" y="4293"/>
                  </a:lnTo>
                  <a:cubicBezTo>
                    <a:pt x="0" y="1922"/>
                    <a:pt x="1922" y="0"/>
                    <a:pt x="4293" y="0"/>
                  </a:cubicBezTo>
                  <a:close/>
                </a:path>
              </a:pathLst>
            </a:custGeom>
            <a:solidFill>
              <a:srgbClr val="F25D5C"/>
            </a:solidFill>
          </p:spPr>
          <p:txBody>
            <a:bodyPr/>
            <a:lstStyle/>
            <a:p>
              <a:endParaRPr lang="en-AU"/>
            </a:p>
          </p:txBody>
        </p:sp>
        <p:sp>
          <p:nvSpPr>
            <p:cNvPr id="4" name="TextBox 4"/>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3" tooltip="https://www.qld.gov.au/__data/assets/pdf_file/0023/132386/ccrmt-households-full.pdf">
                    <a:extLst>
                      <a:ext uri="{A12FA001-AC4F-418D-AE19-62706E023703}">
                        <ahyp:hlinkClr xmlns:ahyp="http://schemas.microsoft.com/office/drawing/2018/hyperlinkcolor" val="tx"/>
                      </a:ext>
                    </a:extLst>
                  </a:hlinkClick>
                </a:rPr>
                <a:t>Climate Change Risk Management Tool for Queensland Households</a:t>
              </a:r>
              <a:endParaRPr lang="en-US" sz="2400" dirty="0">
                <a:solidFill>
                  <a:srgbClr val="FFFFFF"/>
                </a:solidFill>
                <a:latin typeface="Gotham"/>
              </a:endParaRPr>
            </a:p>
          </p:txBody>
        </p:sp>
      </p:grpSp>
      <p:grpSp>
        <p:nvGrpSpPr>
          <p:cNvPr id="5" name="Group 5"/>
          <p:cNvGrpSpPr/>
          <p:nvPr/>
        </p:nvGrpSpPr>
        <p:grpSpPr>
          <a:xfrm>
            <a:off x="1096812" y="1855501"/>
            <a:ext cx="16230600" cy="3086104"/>
            <a:chOff x="0" y="0"/>
            <a:chExt cx="4274726" cy="812800"/>
          </a:xfrm>
        </p:grpSpPr>
        <p:sp>
          <p:nvSpPr>
            <p:cNvPr id="6" name="Freeform 6"/>
            <p:cNvSpPr/>
            <p:nvPr/>
          </p:nvSpPr>
          <p:spPr>
            <a:xfrm>
              <a:off x="0" y="0"/>
              <a:ext cx="4274726" cy="253215"/>
            </a:xfrm>
            <a:custGeom>
              <a:avLst/>
              <a:gdLst/>
              <a:ahLst/>
              <a:cxnLst/>
              <a:rect l="l" t="t" r="r" b="b"/>
              <a:pathLst>
                <a:path w="4274726" h="253215">
                  <a:moveTo>
                    <a:pt x="4293" y="0"/>
                  </a:moveTo>
                  <a:lnTo>
                    <a:pt x="4270433" y="0"/>
                  </a:lnTo>
                  <a:cubicBezTo>
                    <a:pt x="4272804" y="0"/>
                    <a:pt x="4274726" y="1922"/>
                    <a:pt x="4274726" y="4293"/>
                  </a:cubicBezTo>
                  <a:lnTo>
                    <a:pt x="4274726" y="248922"/>
                  </a:lnTo>
                  <a:cubicBezTo>
                    <a:pt x="4274726" y="251293"/>
                    <a:pt x="4272804" y="253215"/>
                    <a:pt x="4270433" y="253215"/>
                  </a:cubicBezTo>
                  <a:lnTo>
                    <a:pt x="4293" y="253215"/>
                  </a:lnTo>
                  <a:cubicBezTo>
                    <a:pt x="3154" y="253215"/>
                    <a:pt x="2062" y="252763"/>
                    <a:pt x="1257" y="251958"/>
                  </a:cubicBezTo>
                  <a:cubicBezTo>
                    <a:pt x="452" y="251153"/>
                    <a:pt x="0" y="250061"/>
                    <a:pt x="0" y="248922"/>
                  </a:cubicBezTo>
                  <a:lnTo>
                    <a:pt x="0" y="4293"/>
                  </a:lnTo>
                  <a:cubicBezTo>
                    <a:pt x="0" y="1922"/>
                    <a:pt x="1922" y="0"/>
                    <a:pt x="4293" y="0"/>
                  </a:cubicBezTo>
                  <a:close/>
                </a:path>
              </a:pathLst>
            </a:custGeom>
            <a:solidFill>
              <a:srgbClr val="F25D5C"/>
            </a:solidFill>
          </p:spPr>
          <p:txBody>
            <a:bodyPr/>
            <a:lstStyle/>
            <a:p>
              <a:endParaRPr lang="en-AU"/>
            </a:p>
          </p:txBody>
        </p:sp>
        <p:sp>
          <p:nvSpPr>
            <p:cNvPr id="7" name="TextBox 7"/>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4" tooltip="https://www.un.org/en/climatechange/paris-agreement">
                    <a:extLst>
                      <a:ext uri="{A12FA001-AC4F-418D-AE19-62706E023703}">
                        <ahyp:hlinkClr xmlns:ahyp="http://schemas.microsoft.com/office/drawing/2018/hyperlinkcolor" val="tx"/>
                      </a:ext>
                    </a:extLst>
                  </a:hlinkClick>
                </a:rPr>
                <a:t>United Nations Paris Agreement</a:t>
              </a:r>
              <a:r>
                <a:rPr lang="en-US" sz="2400" dirty="0">
                  <a:solidFill>
                    <a:schemeClr val="bg1"/>
                  </a:solidFill>
                  <a:latin typeface="Gotham"/>
                </a:rPr>
                <a:t> </a:t>
              </a:r>
            </a:p>
          </p:txBody>
        </p:sp>
      </p:grpSp>
      <p:grpSp>
        <p:nvGrpSpPr>
          <p:cNvPr id="8" name="Group 8"/>
          <p:cNvGrpSpPr/>
          <p:nvPr/>
        </p:nvGrpSpPr>
        <p:grpSpPr>
          <a:xfrm>
            <a:off x="1110064" y="4133990"/>
            <a:ext cx="16230600" cy="3086092"/>
            <a:chOff x="0" y="0"/>
            <a:chExt cx="4274726" cy="812800"/>
          </a:xfrm>
        </p:grpSpPr>
        <p:sp>
          <p:nvSpPr>
            <p:cNvPr id="9" name="Freeform 9"/>
            <p:cNvSpPr/>
            <p:nvPr/>
          </p:nvSpPr>
          <p:spPr>
            <a:xfrm>
              <a:off x="0" y="0"/>
              <a:ext cx="4274726" cy="239098"/>
            </a:xfrm>
            <a:custGeom>
              <a:avLst/>
              <a:gdLst/>
              <a:ahLst/>
              <a:cxnLst/>
              <a:rect l="l" t="t" r="r" b="b"/>
              <a:pathLst>
                <a:path w="4274726" h="239098">
                  <a:moveTo>
                    <a:pt x="4293" y="0"/>
                  </a:moveTo>
                  <a:lnTo>
                    <a:pt x="4270433" y="0"/>
                  </a:lnTo>
                  <a:cubicBezTo>
                    <a:pt x="4272804" y="0"/>
                    <a:pt x="4274726" y="1922"/>
                    <a:pt x="4274726" y="4293"/>
                  </a:cubicBezTo>
                  <a:lnTo>
                    <a:pt x="4274726" y="234805"/>
                  </a:lnTo>
                  <a:cubicBezTo>
                    <a:pt x="4274726" y="235943"/>
                    <a:pt x="4274274" y="237035"/>
                    <a:pt x="4273469" y="237840"/>
                  </a:cubicBezTo>
                  <a:cubicBezTo>
                    <a:pt x="4272664" y="238645"/>
                    <a:pt x="4271571" y="239098"/>
                    <a:pt x="4270433" y="239098"/>
                  </a:cubicBezTo>
                  <a:lnTo>
                    <a:pt x="4293" y="239098"/>
                  </a:lnTo>
                  <a:cubicBezTo>
                    <a:pt x="1922" y="239098"/>
                    <a:pt x="0" y="237176"/>
                    <a:pt x="0" y="234805"/>
                  </a:cubicBezTo>
                  <a:lnTo>
                    <a:pt x="0" y="4293"/>
                  </a:lnTo>
                  <a:cubicBezTo>
                    <a:pt x="0" y="1922"/>
                    <a:pt x="1922" y="0"/>
                    <a:pt x="4293" y="0"/>
                  </a:cubicBezTo>
                  <a:close/>
                </a:path>
              </a:pathLst>
            </a:custGeom>
            <a:solidFill>
              <a:srgbClr val="F25D5C"/>
            </a:solidFill>
          </p:spPr>
          <p:txBody>
            <a:bodyPr/>
            <a:lstStyle/>
            <a:p>
              <a:endParaRPr lang="en-AU"/>
            </a:p>
          </p:txBody>
        </p:sp>
        <p:sp>
          <p:nvSpPr>
            <p:cNvPr id="10" name="TextBox 10"/>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5" tooltip="https://www.lgaq.asn.au">
                    <a:extLst>
                      <a:ext uri="{A12FA001-AC4F-418D-AE19-62706E023703}">
                        <ahyp:hlinkClr xmlns:ahyp="http://schemas.microsoft.com/office/drawing/2018/hyperlinkcolor" val="tx"/>
                      </a:ext>
                    </a:extLst>
                  </a:hlinkClick>
                </a:rPr>
                <a:t>LGAQ Advocacy Action Plan 2023</a:t>
              </a:r>
              <a:endParaRPr lang="en-US" sz="2400" u="sng" dirty="0">
                <a:solidFill>
                  <a:schemeClr val="bg1"/>
                </a:solidFill>
                <a:latin typeface="Gotham"/>
                <a:hlinkClick r:id="rId6" tooltip="https://www.lgaq.asn.au">
                  <a:extLst>
                    <a:ext uri="{A12FA001-AC4F-418D-AE19-62706E023703}">
                      <ahyp:hlinkClr xmlns:ahyp="http://schemas.microsoft.com/office/drawing/2018/hyperlinkcolor" val="tx"/>
                    </a:ext>
                  </a:extLst>
                </a:hlinkClick>
              </a:endParaRPr>
            </a:p>
          </p:txBody>
        </p:sp>
      </p:grpSp>
      <p:grpSp>
        <p:nvGrpSpPr>
          <p:cNvPr id="11" name="Group 11"/>
          <p:cNvGrpSpPr/>
          <p:nvPr/>
        </p:nvGrpSpPr>
        <p:grpSpPr>
          <a:xfrm>
            <a:off x="1103438" y="5238133"/>
            <a:ext cx="16230600" cy="3086097"/>
            <a:chOff x="0" y="0"/>
            <a:chExt cx="4274726" cy="812800"/>
          </a:xfrm>
        </p:grpSpPr>
        <p:sp>
          <p:nvSpPr>
            <p:cNvPr id="12" name="Freeform 12"/>
            <p:cNvSpPr/>
            <p:nvPr/>
          </p:nvSpPr>
          <p:spPr>
            <a:xfrm>
              <a:off x="0" y="0"/>
              <a:ext cx="4274726" cy="207991"/>
            </a:xfrm>
            <a:custGeom>
              <a:avLst/>
              <a:gdLst/>
              <a:ahLst/>
              <a:cxnLst/>
              <a:rect l="l" t="t" r="r" b="b"/>
              <a:pathLst>
                <a:path w="4274726" h="207991">
                  <a:moveTo>
                    <a:pt x="4293" y="0"/>
                  </a:moveTo>
                  <a:lnTo>
                    <a:pt x="4270433" y="0"/>
                  </a:lnTo>
                  <a:cubicBezTo>
                    <a:pt x="4272804" y="0"/>
                    <a:pt x="4274726" y="1922"/>
                    <a:pt x="4274726" y="4293"/>
                  </a:cubicBezTo>
                  <a:lnTo>
                    <a:pt x="4274726" y="203698"/>
                  </a:lnTo>
                  <a:cubicBezTo>
                    <a:pt x="4274726" y="204836"/>
                    <a:pt x="4274274" y="205928"/>
                    <a:pt x="4273469" y="206733"/>
                  </a:cubicBezTo>
                  <a:cubicBezTo>
                    <a:pt x="4272664" y="207539"/>
                    <a:pt x="4271571" y="207991"/>
                    <a:pt x="4270433" y="207991"/>
                  </a:cubicBezTo>
                  <a:lnTo>
                    <a:pt x="4293" y="207991"/>
                  </a:lnTo>
                  <a:cubicBezTo>
                    <a:pt x="1922" y="207991"/>
                    <a:pt x="0" y="206069"/>
                    <a:pt x="0" y="203698"/>
                  </a:cubicBezTo>
                  <a:lnTo>
                    <a:pt x="0" y="4293"/>
                  </a:lnTo>
                  <a:cubicBezTo>
                    <a:pt x="0" y="1922"/>
                    <a:pt x="1922" y="0"/>
                    <a:pt x="4293" y="0"/>
                  </a:cubicBezTo>
                  <a:close/>
                </a:path>
              </a:pathLst>
            </a:custGeom>
            <a:solidFill>
              <a:srgbClr val="F25D5C"/>
            </a:solidFill>
          </p:spPr>
          <p:txBody>
            <a:bodyPr/>
            <a:lstStyle/>
            <a:p>
              <a:endParaRPr lang="en-AU"/>
            </a:p>
          </p:txBody>
        </p:sp>
        <p:sp>
          <p:nvSpPr>
            <p:cNvPr id="13" name="TextBox 13"/>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7">
                    <a:extLst>
                      <a:ext uri="{A12FA001-AC4F-418D-AE19-62706E023703}">
                        <ahyp:hlinkClr xmlns:ahyp="http://schemas.microsoft.com/office/drawing/2018/hyperlinkcolor" val="tx"/>
                      </a:ext>
                    </a:extLst>
                  </a:hlinkClick>
                </a:rPr>
                <a:t>Queensland Climate Action Plan</a:t>
              </a:r>
              <a:endParaRPr lang="en-US" sz="2400" u="sng" dirty="0">
                <a:solidFill>
                  <a:schemeClr val="bg1"/>
                </a:solidFill>
                <a:latin typeface="Gotham"/>
              </a:endParaRPr>
            </a:p>
          </p:txBody>
        </p:sp>
      </p:grpSp>
      <p:grpSp>
        <p:nvGrpSpPr>
          <p:cNvPr id="14" name="Group 14"/>
          <p:cNvGrpSpPr/>
          <p:nvPr/>
        </p:nvGrpSpPr>
        <p:grpSpPr>
          <a:xfrm>
            <a:off x="1103438" y="2978577"/>
            <a:ext cx="16230600" cy="3086104"/>
            <a:chOff x="0" y="0"/>
            <a:chExt cx="4274726" cy="812800"/>
          </a:xfrm>
        </p:grpSpPr>
        <p:sp>
          <p:nvSpPr>
            <p:cNvPr id="15" name="Freeform 15"/>
            <p:cNvSpPr/>
            <p:nvPr/>
          </p:nvSpPr>
          <p:spPr>
            <a:xfrm>
              <a:off x="0" y="0"/>
              <a:ext cx="4274726" cy="253215"/>
            </a:xfrm>
            <a:custGeom>
              <a:avLst/>
              <a:gdLst/>
              <a:ahLst/>
              <a:cxnLst/>
              <a:rect l="l" t="t" r="r" b="b"/>
              <a:pathLst>
                <a:path w="4274726" h="253215">
                  <a:moveTo>
                    <a:pt x="4293" y="0"/>
                  </a:moveTo>
                  <a:lnTo>
                    <a:pt x="4270433" y="0"/>
                  </a:lnTo>
                  <a:cubicBezTo>
                    <a:pt x="4272804" y="0"/>
                    <a:pt x="4274726" y="1922"/>
                    <a:pt x="4274726" y="4293"/>
                  </a:cubicBezTo>
                  <a:lnTo>
                    <a:pt x="4274726" y="248922"/>
                  </a:lnTo>
                  <a:cubicBezTo>
                    <a:pt x="4274726" y="251293"/>
                    <a:pt x="4272804" y="253215"/>
                    <a:pt x="4270433" y="253215"/>
                  </a:cubicBezTo>
                  <a:lnTo>
                    <a:pt x="4293" y="253215"/>
                  </a:lnTo>
                  <a:cubicBezTo>
                    <a:pt x="3154" y="253215"/>
                    <a:pt x="2062" y="252763"/>
                    <a:pt x="1257" y="251958"/>
                  </a:cubicBezTo>
                  <a:cubicBezTo>
                    <a:pt x="452" y="251153"/>
                    <a:pt x="0" y="250061"/>
                    <a:pt x="0" y="248922"/>
                  </a:cubicBezTo>
                  <a:lnTo>
                    <a:pt x="0" y="4293"/>
                  </a:lnTo>
                  <a:cubicBezTo>
                    <a:pt x="0" y="1922"/>
                    <a:pt x="1922" y="0"/>
                    <a:pt x="4293" y="0"/>
                  </a:cubicBezTo>
                  <a:close/>
                </a:path>
              </a:pathLst>
            </a:custGeom>
            <a:solidFill>
              <a:srgbClr val="F25D5C"/>
            </a:solidFill>
          </p:spPr>
          <p:txBody>
            <a:bodyPr/>
            <a:lstStyle/>
            <a:p>
              <a:endParaRPr lang="en-AU"/>
            </a:p>
          </p:txBody>
        </p:sp>
        <p:sp>
          <p:nvSpPr>
            <p:cNvPr id="16" name="TextBox 16"/>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8" tooltip="https://www.dcceew.gov.au/climate-change/emissions-reduction/net-zero">
                    <a:extLst>
                      <a:ext uri="{A12FA001-AC4F-418D-AE19-62706E023703}">
                        <ahyp:hlinkClr xmlns:ahyp="http://schemas.microsoft.com/office/drawing/2018/hyperlinkcolor" val="tx"/>
                      </a:ext>
                    </a:extLst>
                  </a:hlinkClick>
                </a:rPr>
                <a:t>Australian Government Path to Net Zero 2050</a:t>
              </a:r>
            </a:p>
          </p:txBody>
        </p:sp>
      </p:grpSp>
      <p:grpSp>
        <p:nvGrpSpPr>
          <p:cNvPr id="17" name="Group 17"/>
          <p:cNvGrpSpPr/>
          <p:nvPr/>
        </p:nvGrpSpPr>
        <p:grpSpPr>
          <a:xfrm>
            <a:off x="1106751" y="6209878"/>
            <a:ext cx="16230600" cy="3086097"/>
            <a:chOff x="0" y="0"/>
            <a:chExt cx="4274726" cy="812800"/>
          </a:xfrm>
        </p:grpSpPr>
        <p:sp>
          <p:nvSpPr>
            <p:cNvPr id="18" name="Freeform 18"/>
            <p:cNvSpPr/>
            <p:nvPr/>
          </p:nvSpPr>
          <p:spPr>
            <a:xfrm>
              <a:off x="0" y="0"/>
              <a:ext cx="4274726" cy="207991"/>
            </a:xfrm>
            <a:custGeom>
              <a:avLst/>
              <a:gdLst/>
              <a:ahLst/>
              <a:cxnLst/>
              <a:rect l="l" t="t" r="r" b="b"/>
              <a:pathLst>
                <a:path w="4274726" h="207991">
                  <a:moveTo>
                    <a:pt x="4293" y="0"/>
                  </a:moveTo>
                  <a:lnTo>
                    <a:pt x="4270433" y="0"/>
                  </a:lnTo>
                  <a:cubicBezTo>
                    <a:pt x="4272804" y="0"/>
                    <a:pt x="4274726" y="1922"/>
                    <a:pt x="4274726" y="4293"/>
                  </a:cubicBezTo>
                  <a:lnTo>
                    <a:pt x="4274726" y="203698"/>
                  </a:lnTo>
                  <a:cubicBezTo>
                    <a:pt x="4274726" y="204836"/>
                    <a:pt x="4274274" y="205928"/>
                    <a:pt x="4273469" y="206733"/>
                  </a:cubicBezTo>
                  <a:cubicBezTo>
                    <a:pt x="4272664" y="207539"/>
                    <a:pt x="4271571" y="207991"/>
                    <a:pt x="4270433" y="207991"/>
                  </a:cubicBezTo>
                  <a:lnTo>
                    <a:pt x="4293" y="207991"/>
                  </a:lnTo>
                  <a:cubicBezTo>
                    <a:pt x="1922" y="207991"/>
                    <a:pt x="0" y="206069"/>
                    <a:pt x="0" y="203698"/>
                  </a:cubicBezTo>
                  <a:lnTo>
                    <a:pt x="0" y="4293"/>
                  </a:lnTo>
                  <a:cubicBezTo>
                    <a:pt x="0" y="1922"/>
                    <a:pt x="1922" y="0"/>
                    <a:pt x="4293" y="0"/>
                  </a:cubicBezTo>
                  <a:close/>
                </a:path>
              </a:pathLst>
            </a:custGeom>
            <a:solidFill>
              <a:srgbClr val="F25D5C"/>
            </a:solidFill>
          </p:spPr>
          <p:txBody>
            <a:bodyPr/>
            <a:lstStyle/>
            <a:p>
              <a:endParaRPr lang="en-AU"/>
            </a:p>
          </p:txBody>
        </p:sp>
        <p:sp>
          <p:nvSpPr>
            <p:cNvPr id="19" name="TextBox 19"/>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9" tooltip="https://snapshotclimate.com.au/explore/">
                    <a:extLst>
                      <a:ext uri="{A12FA001-AC4F-418D-AE19-62706E023703}">
                        <ahyp:hlinkClr xmlns:ahyp="http://schemas.microsoft.com/office/drawing/2018/hyperlinkcolor" val="tx"/>
                      </a:ext>
                    </a:extLst>
                  </a:hlinkClick>
                </a:rPr>
                <a:t>Snapshot Climate - Australian Emissions Profiles</a:t>
              </a:r>
            </a:p>
          </p:txBody>
        </p:sp>
      </p:grpSp>
      <p:grpSp>
        <p:nvGrpSpPr>
          <p:cNvPr id="20" name="Group 20"/>
          <p:cNvGrpSpPr/>
          <p:nvPr/>
        </p:nvGrpSpPr>
        <p:grpSpPr>
          <a:xfrm>
            <a:off x="1110064" y="7165804"/>
            <a:ext cx="16230600" cy="3086097"/>
            <a:chOff x="0" y="0"/>
            <a:chExt cx="4274726" cy="812800"/>
          </a:xfrm>
        </p:grpSpPr>
        <p:sp>
          <p:nvSpPr>
            <p:cNvPr id="21" name="Freeform 21"/>
            <p:cNvSpPr/>
            <p:nvPr/>
          </p:nvSpPr>
          <p:spPr>
            <a:xfrm>
              <a:off x="0" y="0"/>
              <a:ext cx="4274726" cy="207991"/>
            </a:xfrm>
            <a:custGeom>
              <a:avLst/>
              <a:gdLst/>
              <a:ahLst/>
              <a:cxnLst/>
              <a:rect l="l" t="t" r="r" b="b"/>
              <a:pathLst>
                <a:path w="4274726" h="207991">
                  <a:moveTo>
                    <a:pt x="4293" y="0"/>
                  </a:moveTo>
                  <a:lnTo>
                    <a:pt x="4270433" y="0"/>
                  </a:lnTo>
                  <a:cubicBezTo>
                    <a:pt x="4272804" y="0"/>
                    <a:pt x="4274726" y="1922"/>
                    <a:pt x="4274726" y="4293"/>
                  </a:cubicBezTo>
                  <a:lnTo>
                    <a:pt x="4274726" y="203698"/>
                  </a:lnTo>
                  <a:cubicBezTo>
                    <a:pt x="4274726" y="204836"/>
                    <a:pt x="4274274" y="205928"/>
                    <a:pt x="4273469" y="206733"/>
                  </a:cubicBezTo>
                  <a:cubicBezTo>
                    <a:pt x="4272664" y="207539"/>
                    <a:pt x="4271571" y="207991"/>
                    <a:pt x="4270433" y="207991"/>
                  </a:cubicBezTo>
                  <a:lnTo>
                    <a:pt x="4293" y="207991"/>
                  </a:lnTo>
                  <a:cubicBezTo>
                    <a:pt x="1922" y="207991"/>
                    <a:pt x="0" y="206069"/>
                    <a:pt x="0" y="203698"/>
                  </a:cubicBezTo>
                  <a:lnTo>
                    <a:pt x="0" y="4293"/>
                  </a:lnTo>
                  <a:cubicBezTo>
                    <a:pt x="0" y="1922"/>
                    <a:pt x="1922" y="0"/>
                    <a:pt x="4293" y="0"/>
                  </a:cubicBezTo>
                  <a:close/>
                </a:path>
              </a:pathLst>
            </a:custGeom>
            <a:solidFill>
              <a:srgbClr val="F25D5C"/>
            </a:solidFill>
          </p:spPr>
          <p:txBody>
            <a:bodyPr/>
            <a:lstStyle/>
            <a:p>
              <a:endParaRPr lang="en-AU"/>
            </a:p>
          </p:txBody>
        </p:sp>
        <p:sp>
          <p:nvSpPr>
            <p:cNvPr id="22" name="TextBox 22"/>
            <p:cNvSpPr txBox="1"/>
            <p:nvPr/>
          </p:nvSpPr>
          <p:spPr>
            <a:xfrm>
              <a:off x="0" y="0"/>
              <a:ext cx="4274726" cy="812800"/>
            </a:xfrm>
            <a:prstGeom prst="rect">
              <a:avLst/>
            </a:prstGeom>
          </p:spPr>
          <p:txBody>
            <a:bodyPr lIns="50800" tIns="50800" rIns="50800" bIns="50800" rtlCol="0" anchor="t"/>
            <a:lstStyle/>
            <a:p>
              <a:pPr algn="ctr">
                <a:lnSpc>
                  <a:spcPts val="2879"/>
                </a:lnSpc>
              </a:pPr>
              <a:r>
                <a:rPr lang="en-US" sz="2400" u="sng" dirty="0">
                  <a:solidFill>
                    <a:schemeClr val="bg1"/>
                  </a:solidFill>
                  <a:latin typeface="Gotham"/>
                  <a:hlinkClick r:id="rId10" tooltip="https://www.climatechange.environment.nsw.gov.au/sites/default/files/2021-06/Guide%20to%20climate%20change%20risk%20assessment%20for%20local%20government.pdf">
                    <a:extLst>
                      <a:ext uri="{A12FA001-AC4F-418D-AE19-62706E023703}">
                        <ahyp:hlinkClr xmlns:ahyp="http://schemas.microsoft.com/office/drawing/2018/hyperlinkcolor" val="tx"/>
                      </a:ext>
                    </a:extLst>
                  </a:hlinkClick>
                </a:rPr>
                <a:t>Guide to Climate Change Risk Assessment for NSW Local Government</a:t>
              </a:r>
            </a:p>
          </p:txBody>
        </p:sp>
      </p:grpSp>
      <p:sp>
        <p:nvSpPr>
          <p:cNvPr id="23" name="Freeform 23"/>
          <p:cNvSpPr/>
          <p:nvPr/>
        </p:nvSpPr>
        <p:spPr>
          <a:xfrm>
            <a:off x="950649" y="9441172"/>
            <a:ext cx="790386" cy="795036"/>
          </a:xfrm>
          <a:custGeom>
            <a:avLst/>
            <a:gdLst/>
            <a:ahLst/>
            <a:cxnLst/>
            <a:rect l="l" t="t" r="r" b="b"/>
            <a:pathLst>
              <a:path w="790386" h="795036">
                <a:moveTo>
                  <a:pt x="0" y="0"/>
                </a:moveTo>
                <a:lnTo>
                  <a:pt x="790387" y="0"/>
                </a:lnTo>
                <a:lnTo>
                  <a:pt x="790387" y="795035"/>
                </a:lnTo>
                <a:lnTo>
                  <a:pt x="0" y="795035"/>
                </a:lnTo>
                <a:lnTo>
                  <a:pt x="0" y="0"/>
                </a:lnTo>
                <a:close/>
              </a:path>
            </a:pathLst>
          </a:custGeom>
          <a:blipFill>
            <a:blip r:embed="rId11"/>
            <a:stretch>
              <a:fillRect/>
            </a:stretch>
          </a:blipFill>
        </p:spPr>
        <p:txBody>
          <a:bodyPr/>
          <a:lstStyle/>
          <a:p>
            <a:endParaRPr lang="en-AU"/>
          </a:p>
        </p:txBody>
      </p:sp>
      <p:sp>
        <p:nvSpPr>
          <p:cNvPr id="24" name="Freeform 24"/>
          <p:cNvSpPr/>
          <p:nvPr/>
        </p:nvSpPr>
        <p:spPr>
          <a:xfrm>
            <a:off x="1741036"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12"/>
            <a:stretch>
              <a:fillRect/>
            </a:stretch>
          </a:blipFill>
        </p:spPr>
        <p:txBody>
          <a:bodyPr/>
          <a:lstStyle/>
          <a:p>
            <a:endParaRPr lang="en-AU"/>
          </a:p>
        </p:txBody>
      </p:sp>
      <p:sp>
        <p:nvSpPr>
          <p:cNvPr id="25" name="TextBox 25"/>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
        <p:nvSpPr>
          <p:cNvPr id="26" name="TextBox 26"/>
          <p:cNvSpPr txBox="1"/>
          <p:nvPr/>
        </p:nvSpPr>
        <p:spPr>
          <a:xfrm>
            <a:off x="1028700" y="159813"/>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Links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TextBox 2"/>
          <p:cNvSpPr txBox="1"/>
          <p:nvPr/>
        </p:nvSpPr>
        <p:spPr>
          <a:xfrm>
            <a:off x="1028700" y="2780467"/>
            <a:ext cx="16230600" cy="1663065"/>
          </a:xfrm>
          <a:prstGeom prst="rect">
            <a:avLst/>
          </a:prstGeom>
        </p:spPr>
        <p:txBody>
          <a:bodyPr lIns="0" tIns="0" rIns="0" bIns="0" rtlCol="0" anchor="t">
            <a:spAutoFit/>
          </a:bodyPr>
          <a:lstStyle/>
          <a:p>
            <a:pPr>
              <a:lnSpc>
                <a:spcPts val="3359"/>
              </a:lnSpc>
            </a:pPr>
            <a:r>
              <a:rPr lang="en-US" sz="2400">
                <a:solidFill>
                  <a:srgbClr val="000000"/>
                </a:solidFill>
                <a:latin typeface="Gotham"/>
              </a:rPr>
              <a:t>“Recognizing the importance of the engagements of all levels of government and various actors, in accordance with respective national legislations of Parties, in addressing climate change”</a:t>
            </a:r>
          </a:p>
          <a:p>
            <a:pPr>
              <a:lnSpc>
                <a:spcPts val="3359"/>
              </a:lnSpc>
            </a:pPr>
            <a:r>
              <a:rPr lang="en-US" sz="2400">
                <a:solidFill>
                  <a:srgbClr val="000000"/>
                </a:solidFill>
                <a:latin typeface="Gotham"/>
              </a:rPr>
              <a:t>Adoption of the Paris Agreement</a:t>
            </a:r>
          </a:p>
          <a:p>
            <a:pPr>
              <a:lnSpc>
                <a:spcPts val="3359"/>
              </a:lnSpc>
            </a:pPr>
            <a:endParaRPr lang="en-US" sz="2400">
              <a:solidFill>
                <a:srgbClr val="000000"/>
              </a:solidFill>
              <a:latin typeface="Gotham"/>
            </a:endParaRPr>
          </a:p>
        </p:txBody>
      </p:sp>
      <p:sp>
        <p:nvSpPr>
          <p:cNvPr id="3" name="Freeform 3"/>
          <p:cNvSpPr/>
          <p:nvPr/>
        </p:nvSpPr>
        <p:spPr>
          <a:xfrm>
            <a:off x="1126750" y="4443532"/>
            <a:ext cx="3267147" cy="3283565"/>
          </a:xfrm>
          <a:custGeom>
            <a:avLst/>
            <a:gdLst/>
            <a:ahLst/>
            <a:cxnLst/>
            <a:rect l="l" t="t" r="r" b="b"/>
            <a:pathLst>
              <a:path w="3267147" h="3283565">
                <a:moveTo>
                  <a:pt x="0" y="0"/>
                </a:moveTo>
                <a:lnTo>
                  <a:pt x="3267147" y="0"/>
                </a:lnTo>
                <a:lnTo>
                  <a:pt x="3267147" y="3283565"/>
                </a:lnTo>
                <a:lnTo>
                  <a:pt x="0" y="3283565"/>
                </a:lnTo>
                <a:lnTo>
                  <a:pt x="0" y="0"/>
                </a:lnTo>
                <a:close/>
              </a:path>
            </a:pathLst>
          </a:custGeom>
          <a:blipFill>
            <a:blip r:embed="rId3"/>
            <a:stretch>
              <a:fillRect/>
            </a:stretch>
          </a:blipFill>
        </p:spPr>
        <p:txBody>
          <a:bodyPr/>
          <a:lstStyle/>
          <a:p>
            <a:endParaRPr lang="en-AU"/>
          </a:p>
        </p:txBody>
      </p:sp>
      <p:sp>
        <p:nvSpPr>
          <p:cNvPr id="4" name="Freeform 4"/>
          <p:cNvSpPr/>
          <p:nvPr/>
        </p:nvSpPr>
        <p:spPr>
          <a:xfrm>
            <a:off x="5231880" y="4399995"/>
            <a:ext cx="3556843" cy="3285633"/>
          </a:xfrm>
          <a:custGeom>
            <a:avLst/>
            <a:gdLst/>
            <a:ahLst/>
            <a:cxnLst/>
            <a:rect l="l" t="t" r="r" b="b"/>
            <a:pathLst>
              <a:path w="3556843" h="3285633">
                <a:moveTo>
                  <a:pt x="0" y="0"/>
                </a:moveTo>
                <a:lnTo>
                  <a:pt x="3556843" y="0"/>
                </a:lnTo>
                <a:lnTo>
                  <a:pt x="3556843" y="3285634"/>
                </a:lnTo>
                <a:lnTo>
                  <a:pt x="0" y="3285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5" name="Freeform 5"/>
          <p:cNvSpPr/>
          <p:nvPr/>
        </p:nvSpPr>
        <p:spPr>
          <a:xfrm>
            <a:off x="9319574" y="4597726"/>
            <a:ext cx="4245050" cy="2890172"/>
          </a:xfrm>
          <a:custGeom>
            <a:avLst/>
            <a:gdLst/>
            <a:ahLst/>
            <a:cxnLst/>
            <a:rect l="l" t="t" r="r" b="b"/>
            <a:pathLst>
              <a:path w="4245050" h="2890172">
                <a:moveTo>
                  <a:pt x="0" y="0"/>
                </a:moveTo>
                <a:lnTo>
                  <a:pt x="4245050" y="0"/>
                </a:lnTo>
                <a:lnTo>
                  <a:pt x="4245050" y="2890172"/>
                </a:lnTo>
                <a:lnTo>
                  <a:pt x="0" y="2890172"/>
                </a:lnTo>
                <a:lnTo>
                  <a:pt x="0" y="0"/>
                </a:lnTo>
                <a:close/>
              </a:path>
            </a:pathLst>
          </a:custGeom>
          <a:blipFill>
            <a:blip r:embed="rId6"/>
            <a:stretch>
              <a:fillRect/>
            </a:stretch>
          </a:blipFill>
        </p:spPr>
        <p:txBody>
          <a:bodyPr/>
          <a:lstStyle/>
          <a:p>
            <a:endParaRPr lang="en-AU"/>
          </a:p>
        </p:txBody>
      </p:sp>
      <p:sp>
        <p:nvSpPr>
          <p:cNvPr id="6" name="Freeform 6"/>
          <p:cNvSpPr/>
          <p:nvPr/>
        </p:nvSpPr>
        <p:spPr>
          <a:xfrm>
            <a:off x="14049566" y="4260920"/>
            <a:ext cx="3209734" cy="3262754"/>
          </a:xfrm>
          <a:custGeom>
            <a:avLst/>
            <a:gdLst/>
            <a:ahLst/>
            <a:cxnLst/>
            <a:rect l="l" t="t" r="r" b="b"/>
            <a:pathLst>
              <a:path w="3209734" h="3262754">
                <a:moveTo>
                  <a:pt x="0" y="0"/>
                </a:moveTo>
                <a:lnTo>
                  <a:pt x="3209734" y="0"/>
                </a:lnTo>
                <a:lnTo>
                  <a:pt x="3209734" y="3262755"/>
                </a:lnTo>
                <a:lnTo>
                  <a:pt x="0" y="32627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7" name="TextBox 7"/>
          <p:cNvSpPr txBox="1"/>
          <p:nvPr/>
        </p:nvSpPr>
        <p:spPr>
          <a:xfrm>
            <a:off x="1028700" y="1400175"/>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Where to start?</a:t>
            </a:r>
          </a:p>
        </p:txBody>
      </p:sp>
      <p:sp>
        <p:nvSpPr>
          <p:cNvPr id="8" name="TextBox 8"/>
          <p:cNvSpPr txBox="1"/>
          <p:nvPr/>
        </p:nvSpPr>
        <p:spPr>
          <a:xfrm>
            <a:off x="137199" y="7813763"/>
            <a:ext cx="5246249" cy="405765"/>
          </a:xfrm>
          <a:prstGeom prst="rect">
            <a:avLst/>
          </a:prstGeom>
        </p:spPr>
        <p:txBody>
          <a:bodyPr lIns="0" tIns="0" rIns="0" bIns="0" rtlCol="0" anchor="t">
            <a:spAutoFit/>
          </a:bodyPr>
          <a:lstStyle/>
          <a:p>
            <a:pPr algn="ctr">
              <a:lnSpc>
                <a:spcPts val="3359"/>
              </a:lnSpc>
            </a:pPr>
            <a:r>
              <a:rPr lang="en-US" sz="2400">
                <a:solidFill>
                  <a:srgbClr val="000000"/>
                </a:solidFill>
                <a:latin typeface="Gotham"/>
              </a:rPr>
              <a:t>Leading</a:t>
            </a:r>
          </a:p>
        </p:txBody>
      </p:sp>
      <p:sp>
        <p:nvSpPr>
          <p:cNvPr id="9" name="TextBox 9"/>
          <p:cNvSpPr txBox="1"/>
          <p:nvPr/>
        </p:nvSpPr>
        <p:spPr>
          <a:xfrm>
            <a:off x="4393897" y="7838029"/>
            <a:ext cx="5246249" cy="405765"/>
          </a:xfrm>
          <a:prstGeom prst="rect">
            <a:avLst/>
          </a:prstGeom>
        </p:spPr>
        <p:txBody>
          <a:bodyPr lIns="0" tIns="0" rIns="0" bIns="0" rtlCol="0" anchor="t">
            <a:spAutoFit/>
          </a:bodyPr>
          <a:lstStyle/>
          <a:p>
            <a:pPr algn="ctr">
              <a:lnSpc>
                <a:spcPts val="3359"/>
              </a:lnSpc>
            </a:pPr>
            <a:r>
              <a:rPr lang="en-US" sz="2400">
                <a:solidFill>
                  <a:srgbClr val="000000"/>
                </a:solidFill>
                <a:latin typeface="Gotham"/>
              </a:rPr>
              <a:t>Managing</a:t>
            </a:r>
          </a:p>
        </p:txBody>
      </p:sp>
      <p:sp>
        <p:nvSpPr>
          <p:cNvPr id="10" name="TextBox 10"/>
          <p:cNvSpPr txBox="1"/>
          <p:nvPr/>
        </p:nvSpPr>
        <p:spPr>
          <a:xfrm>
            <a:off x="8613256" y="7838029"/>
            <a:ext cx="5246249" cy="405765"/>
          </a:xfrm>
          <a:prstGeom prst="rect">
            <a:avLst/>
          </a:prstGeom>
        </p:spPr>
        <p:txBody>
          <a:bodyPr lIns="0" tIns="0" rIns="0" bIns="0" rtlCol="0" anchor="t">
            <a:spAutoFit/>
          </a:bodyPr>
          <a:lstStyle/>
          <a:p>
            <a:pPr algn="ctr">
              <a:lnSpc>
                <a:spcPts val="3359"/>
              </a:lnSpc>
            </a:pPr>
            <a:r>
              <a:rPr lang="en-US" sz="2400">
                <a:solidFill>
                  <a:srgbClr val="000000"/>
                </a:solidFill>
                <a:latin typeface="Gotham"/>
              </a:rPr>
              <a:t>Enabling</a:t>
            </a:r>
          </a:p>
        </p:txBody>
      </p:sp>
      <p:sp>
        <p:nvSpPr>
          <p:cNvPr id="11" name="TextBox 11"/>
          <p:cNvSpPr txBox="1"/>
          <p:nvPr/>
        </p:nvSpPr>
        <p:spPr>
          <a:xfrm>
            <a:off x="12908495" y="7838029"/>
            <a:ext cx="5246249" cy="405765"/>
          </a:xfrm>
          <a:prstGeom prst="rect">
            <a:avLst/>
          </a:prstGeom>
        </p:spPr>
        <p:txBody>
          <a:bodyPr lIns="0" tIns="0" rIns="0" bIns="0" rtlCol="0" anchor="t">
            <a:spAutoFit/>
          </a:bodyPr>
          <a:lstStyle/>
          <a:p>
            <a:pPr algn="ctr">
              <a:lnSpc>
                <a:spcPts val="3359"/>
              </a:lnSpc>
            </a:pPr>
            <a:r>
              <a:rPr lang="en-US" sz="2400">
                <a:solidFill>
                  <a:srgbClr val="000000"/>
                </a:solidFill>
                <a:latin typeface="Gotham"/>
              </a:rPr>
              <a:t>Educating</a:t>
            </a:r>
          </a:p>
        </p:txBody>
      </p:sp>
      <p:sp>
        <p:nvSpPr>
          <p:cNvPr id="12" name="Freeform 12"/>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9"/>
            <a:stretch>
              <a:fillRect/>
            </a:stretch>
          </a:blipFill>
        </p:spPr>
        <p:txBody>
          <a:bodyPr/>
          <a:lstStyle/>
          <a:p>
            <a:endParaRPr lang="en-AU"/>
          </a:p>
        </p:txBody>
      </p:sp>
      <p:sp>
        <p:nvSpPr>
          <p:cNvPr id="13" name="Freeform 13"/>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10"/>
            <a:stretch>
              <a:fillRect/>
            </a:stretch>
          </a:blipFill>
        </p:spPr>
        <p:txBody>
          <a:bodyPr/>
          <a:lstStyle/>
          <a:p>
            <a:endParaRPr lang="en-AU"/>
          </a:p>
        </p:txBody>
      </p:sp>
      <p:sp>
        <p:nvSpPr>
          <p:cNvPr id="14" name="TextBox 14"/>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eeform 2"/>
          <p:cNvSpPr/>
          <p:nvPr/>
        </p:nvSpPr>
        <p:spPr>
          <a:xfrm>
            <a:off x="10606523" y="6763229"/>
            <a:ext cx="7315200" cy="3383280"/>
          </a:xfrm>
          <a:custGeom>
            <a:avLst/>
            <a:gdLst/>
            <a:ahLst/>
            <a:cxnLst/>
            <a:rect l="l" t="t" r="r" b="b"/>
            <a:pathLst>
              <a:path w="7315200" h="3383280">
                <a:moveTo>
                  <a:pt x="0" y="0"/>
                </a:moveTo>
                <a:lnTo>
                  <a:pt x="7315200" y="0"/>
                </a:lnTo>
                <a:lnTo>
                  <a:pt x="7315200" y="3383280"/>
                </a:lnTo>
                <a:lnTo>
                  <a:pt x="0" y="3383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3" name="TextBox 3"/>
          <p:cNvSpPr txBox="1"/>
          <p:nvPr/>
        </p:nvSpPr>
        <p:spPr>
          <a:xfrm>
            <a:off x="1028700" y="1400175"/>
            <a:ext cx="16230600"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Leading </a:t>
            </a:r>
          </a:p>
        </p:txBody>
      </p:sp>
      <p:sp>
        <p:nvSpPr>
          <p:cNvPr id="4" name="TextBox 4"/>
          <p:cNvSpPr txBox="1"/>
          <p:nvPr/>
        </p:nvSpPr>
        <p:spPr>
          <a:xfrm>
            <a:off x="1028700" y="2811687"/>
            <a:ext cx="8115300" cy="4177665"/>
          </a:xfrm>
          <a:prstGeom prst="rect">
            <a:avLst/>
          </a:prstGeom>
        </p:spPr>
        <p:txBody>
          <a:bodyPr lIns="0" tIns="0" rIns="0" bIns="0" rtlCol="0" anchor="t">
            <a:spAutoFit/>
          </a:bodyPr>
          <a:lstStyle/>
          <a:p>
            <a:pPr>
              <a:lnSpc>
                <a:spcPts val="3359"/>
              </a:lnSpc>
            </a:pPr>
            <a:r>
              <a:rPr lang="en-US" sz="2400">
                <a:solidFill>
                  <a:srgbClr val="000000"/>
                </a:solidFill>
                <a:latin typeface="Gotham"/>
              </a:rPr>
              <a:t>What is leading? Leading is that management function with involves influencing others to engage in the behaviours necessary to reach a goal.</a:t>
            </a:r>
          </a:p>
          <a:p>
            <a:pPr>
              <a:lnSpc>
                <a:spcPts val="3359"/>
              </a:lnSpc>
            </a:pPr>
            <a:endParaRPr lang="en-US" sz="2400">
              <a:solidFill>
                <a:srgbClr val="000000"/>
              </a:solidFill>
              <a:latin typeface="Gotham"/>
            </a:endParaRPr>
          </a:p>
          <a:p>
            <a:pPr>
              <a:lnSpc>
                <a:spcPts val="3359"/>
              </a:lnSpc>
            </a:pPr>
            <a:r>
              <a:rPr lang="en-US" sz="2400">
                <a:solidFill>
                  <a:srgbClr val="000000"/>
                </a:solidFill>
                <a:latin typeface="Gotham"/>
              </a:rPr>
              <a:t>Having great importance, influence or success.</a:t>
            </a:r>
          </a:p>
          <a:p>
            <a:pPr>
              <a:lnSpc>
                <a:spcPts val="3359"/>
              </a:lnSpc>
            </a:pPr>
            <a:r>
              <a:rPr lang="en-US" sz="2400">
                <a:solidFill>
                  <a:srgbClr val="000000"/>
                </a:solidFill>
                <a:latin typeface="Gotham"/>
              </a:rPr>
              <a:t>LEADING refers to the function while, LEADERSHIP refers to the process. </a:t>
            </a:r>
          </a:p>
          <a:p>
            <a:pPr>
              <a:lnSpc>
                <a:spcPts val="3359"/>
              </a:lnSpc>
            </a:pPr>
            <a:r>
              <a:rPr lang="en-US" sz="2400">
                <a:solidFill>
                  <a:srgbClr val="000000"/>
                </a:solidFill>
                <a:latin typeface="Gotham"/>
              </a:rPr>
              <a:t>Be the Change: The Lazy persons guide to saving the world. </a:t>
            </a:r>
            <a:r>
              <a:rPr lang="en-US" sz="2400" u="sng">
                <a:solidFill>
                  <a:srgbClr val="000000"/>
                </a:solidFill>
                <a:latin typeface="Gotham"/>
                <a:hlinkClick r:id="rId5" tooltip="https://aus01.safelinks.protection.outlook.com/?url=https%3A%2F%2Fwww.un.org%2Fsustainabledevelopment%2Ftakeaction%2F&amp;data=05%7C01%7Ca.perry%40cairns.qld.gov.au%7Cbc6094947614409bc04508db9701bdd2%7Cbed5512b9b9f499caea570d611e0778c%7C0%7C0%7C638269806023338947%7CUnknown%7CTWFpbGZsb3d8eyJWIjoiMC4wLjAwMDAiLCJQIjoiV2luMzIiLCJBTiI6Ik1haWwiLCJXVCI6Mn0%3D%7C3000%7C%7C%7C&amp;sdata=iDCq6q3MFlitYRDRLjpaAk4BYrIXuF%2F%2F2Lcr88WDHsQ%3D&amp;reserved=0"/>
              </a:rPr>
              <a:t>The Lazy Person's Guide to Saving the World - United Nations Sustainable Development</a:t>
            </a:r>
          </a:p>
        </p:txBody>
      </p:sp>
      <p:sp>
        <p:nvSpPr>
          <p:cNvPr id="5" name="TextBox 5"/>
          <p:cNvSpPr txBox="1"/>
          <p:nvPr/>
        </p:nvSpPr>
        <p:spPr>
          <a:xfrm>
            <a:off x="10798028" y="7516346"/>
            <a:ext cx="6932191" cy="1819895"/>
          </a:xfrm>
          <a:prstGeom prst="rect">
            <a:avLst/>
          </a:prstGeom>
        </p:spPr>
        <p:txBody>
          <a:bodyPr lIns="0" tIns="0" rIns="0" bIns="0" rtlCol="0" anchor="t">
            <a:spAutoFit/>
          </a:bodyPr>
          <a:lstStyle/>
          <a:p>
            <a:pPr algn="ctr">
              <a:lnSpc>
                <a:spcPts val="3640"/>
              </a:lnSpc>
            </a:pPr>
            <a:r>
              <a:rPr lang="en-US" sz="2600">
                <a:solidFill>
                  <a:srgbClr val="000000"/>
                </a:solidFill>
                <a:latin typeface="Gotham Bold Italics"/>
              </a:rPr>
              <a:t>"Before you are a leader, success is all about growing yourself. When you become a leader, success is all about growing others." -Jack Welch.</a:t>
            </a:r>
          </a:p>
        </p:txBody>
      </p:sp>
      <p:sp>
        <p:nvSpPr>
          <p:cNvPr id="6" name="Freeform 6"/>
          <p:cNvSpPr/>
          <p:nvPr/>
        </p:nvSpPr>
        <p:spPr>
          <a:xfrm>
            <a:off x="11522186" y="1028700"/>
            <a:ext cx="5483875" cy="5511432"/>
          </a:xfrm>
          <a:custGeom>
            <a:avLst/>
            <a:gdLst/>
            <a:ahLst/>
            <a:cxnLst/>
            <a:rect l="l" t="t" r="r" b="b"/>
            <a:pathLst>
              <a:path w="5483875" h="5511432">
                <a:moveTo>
                  <a:pt x="0" y="0"/>
                </a:moveTo>
                <a:lnTo>
                  <a:pt x="5483874" y="0"/>
                </a:lnTo>
                <a:lnTo>
                  <a:pt x="5483874" y="5511432"/>
                </a:lnTo>
                <a:lnTo>
                  <a:pt x="0" y="5511432"/>
                </a:lnTo>
                <a:lnTo>
                  <a:pt x="0" y="0"/>
                </a:lnTo>
                <a:close/>
              </a:path>
            </a:pathLst>
          </a:custGeom>
          <a:blipFill>
            <a:blip r:embed="rId6"/>
            <a:stretch>
              <a:fillRect/>
            </a:stretch>
          </a:blipFill>
        </p:spPr>
        <p:txBody>
          <a:bodyPr/>
          <a:lstStyle/>
          <a:p>
            <a:endParaRPr lang="en-AU"/>
          </a:p>
        </p:txBody>
      </p:sp>
      <p:sp>
        <p:nvSpPr>
          <p:cNvPr id="7" name="Freeform 7"/>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7"/>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8"/>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409372" y="2016365"/>
          <a:ext cx="8732743" cy="8113302"/>
        </p:xfrm>
        <a:graphic>
          <a:graphicData uri="http://schemas.openxmlformats.org/drawingml/2006/table">
            <a:tbl>
              <a:tblPr/>
              <a:tblGrid>
                <a:gridCol w="2495037">
                  <a:extLst>
                    <a:ext uri="{9D8B030D-6E8A-4147-A177-3AD203B41FA5}">
                      <a16:colId xmlns:a16="http://schemas.microsoft.com/office/drawing/2014/main" val="20000"/>
                    </a:ext>
                  </a:extLst>
                </a:gridCol>
                <a:gridCol w="6237706">
                  <a:extLst>
                    <a:ext uri="{9D8B030D-6E8A-4147-A177-3AD203B41FA5}">
                      <a16:colId xmlns:a16="http://schemas.microsoft.com/office/drawing/2014/main" val="20001"/>
                    </a:ext>
                  </a:extLst>
                </a:gridCol>
              </a:tblGrid>
              <a:tr h="808576">
                <a:tc>
                  <a:txBody>
                    <a:bodyPr/>
                    <a:lstStyle/>
                    <a:p>
                      <a:pPr algn="l">
                        <a:lnSpc>
                          <a:spcPts val="2099"/>
                        </a:lnSpc>
                        <a:defRPr/>
                      </a:pPr>
                      <a:r>
                        <a:rPr lang="en-US" sz="1499">
                          <a:solidFill>
                            <a:srgbClr val="000000"/>
                          </a:solidFill>
                          <a:latin typeface="Gotham Bold"/>
                        </a:rPr>
                        <a:t>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563936">
                <a:tc>
                  <a:txBody>
                    <a:bodyPr/>
                    <a:lstStyle/>
                    <a:p>
                      <a:pPr algn="l">
                        <a:lnSpc>
                          <a:spcPts val="2099"/>
                        </a:lnSpc>
                        <a:defRPr/>
                      </a:pPr>
                      <a:r>
                        <a:rPr lang="en-US" sz="1499">
                          <a:solidFill>
                            <a:srgbClr val="000000"/>
                          </a:solidFill>
                          <a:latin typeface="Gotham"/>
                        </a:rPr>
                        <a:t>Noosa Shire Council</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First local government in QLD to declare a climate emergency and has developed a Climate Change Response Plan that outlines its actions and targets to reduce emissions and adapt to climate impacts.</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306459">
                <a:tc>
                  <a:txBody>
                    <a:bodyPr/>
                    <a:lstStyle/>
                    <a:p>
                      <a:pPr algn="l">
                        <a:lnSpc>
                          <a:spcPts val="2099"/>
                        </a:lnSpc>
                        <a:defRPr/>
                      </a:pPr>
                      <a:r>
                        <a:rPr lang="en-US" sz="1499">
                          <a:solidFill>
                            <a:srgbClr val="000000"/>
                          </a:solidFill>
                          <a:latin typeface="Gotham"/>
                        </a:rPr>
                        <a:t>Brisbane City</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Set a goal to become a carbon neutral organisation by 2027 and has implemented various initiatives to improve energy efficiency, increase renewable energy, reduce waste and enhance green spaces.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306459">
                <a:tc>
                  <a:txBody>
                    <a:bodyPr/>
                    <a:lstStyle/>
                    <a:p>
                      <a:pPr algn="l">
                        <a:lnSpc>
                          <a:spcPts val="2099"/>
                        </a:lnSpc>
                        <a:defRPr/>
                      </a:pPr>
                      <a:r>
                        <a:rPr lang="en-US" sz="1499">
                          <a:solidFill>
                            <a:srgbClr val="000000"/>
                          </a:solidFill>
                          <a:latin typeface="Gotham"/>
                        </a:rPr>
                        <a:t>Cairns Regional Council </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Adopted a Climate Change Strategy 2017-2030 that aims to achieve net zero emissions by 2030 for its own operations and 2050 for the whole community, as well as increasing resilience to climate hazards.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563936">
                <a:tc>
                  <a:txBody>
                    <a:bodyPr/>
                    <a:lstStyle/>
                    <a:p>
                      <a:pPr algn="l">
                        <a:lnSpc>
                          <a:spcPts val="2099"/>
                        </a:lnSpc>
                        <a:defRPr/>
                      </a:pPr>
                      <a:r>
                        <a:rPr lang="en-US" sz="1499">
                          <a:solidFill>
                            <a:srgbClr val="000000"/>
                          </a:solidFill>
                          <a:latin typeface="Gotham"/>
                        </a:rPr>
                        <a:t>Gold Coast City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Established a Climate Change Response Unit that coordinates and monitors its climate actions, such as reducing emissions from transport, buildings and waste, and protecting natural assets and biodiversity.</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r h="1563936">
                <a:tc>
                  <a:txBody>
                    <a:bodyPr/>
                    <a:lstStyle/>
                    <a:p>
                      <a:pPr algn="l">
                        <a:lnSpc>
                          <a:spcPts val="2099"/>
                        </a:lnSpc>
                        <a:defRPr/>
                      </a:pPr>
                      <a:r>
                        <a:rPr lang="en-US" sz="1499">
                          <a:solidFill>
                            <a:srgbClr val="000000"/>
                          </a:solidFill>
                          <a:latin typeface="Gotham"/>
                        </a:rPr>
                        <a:t>Sunshine Coast Council</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Launched a Clean Energy Transition Plan that outlines how it will transition to 100% renewable electricity by 2022 for it's own operations and by 2038 for the entire region, as well as supporting community engagement and education on climate change.</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7770308" y="3155878"/>
            <a:ext cx="1509123" cy="846921"/>
          </a:xfrm>
          <a:custGeom>
            <a:avLst/>
            <a:gdLst/>
            <a:ahLst/>
            <a:cxnLst/>
            <a:rect l="l" t="t" r="r" b="b"/>
            <a:pathLst>
              <a:path w="1509123" h="846921">
                <a:moveTo>
                  <a:pt x="0" y="0"/>
                </a:moveTo>
                <a:lnTo>
                  <a:pt x="1509123" y="0"/>
                </a:lnTo>
                <a:lnTo>
                  <a:pt x="1509123" y="846921"/>
                </a:lnTo>
                <a:lnTo>
                  <a:pt x="0" y="846921"/>
                </a:lnTo>
                <a:lnTo>
                  <a:pt x="0" y="0"/>
                </a:lnTo>
                <a:close/>
              </a:path>
            </a:pathLst>
          </a:custGeom>
          <a:blipFill>
            <a:blip r:embed="rId2"/>
            <a:stretch>
              <a:fillRect/>
            </a:stretch>
          </a:blipFill>
        </p:spPr>
        <p:txBody>
          <a:bodyPr/>
          <a:lstStyle/>
          <a:p>
            <a:endParaRPr lang="en-AU"/>
          </a:p>
        </p:txBody>
      </p:sp>
      <p:sp>
        <p:nvSpPr>
          <p:cNvPr id="4" name="Freeform 4"/>
          <p:cNvSpPr/>
          <p:nvPr/>
        </p:nvSpPr>
        <p:spPr>
          <a:xfrm>
            <a:off x="7498380" y="4513528"/>
            <a:ext cx="1910992" cy="1259943"/>
          </a:xfrm>
          <a:custGeom>
            <a:avLst/>
            <a:gdLst/>
            <a:ahLst/>
            <a:cxnLst/>
            <a:rect l="l" t="t" r="r" b="b"/>
            <a:pathLst>
              <a:path w="1910992" h="1259943">
                <a:moveTo>
                  <a:pt x="0" y="0"/>
                </a:moveTo>
                <a:lnTo>
                  <a:pt x="1910992" y="0"/>
                </a:lnTo>
                <a:lnTo>
                  <a:pt x="1910992" y="1259944"/>
                </a:lnTo>
                <a:lnTo>
                  <a:pt x="0" y="1259944"/>
                </a:lnTo>
                <a:lnTo>
                  <a:pt x="0" y="0"/>
                </a:lnTo>
                <a:close/>
              </a:path>
            </a:pathLst>
          </a:custGeom>
          <a:blipFill>
            <a:blip r:embed="rId3"/>
            <a:stretch>
              <a:fillRect/>
            </a:stretch>
          </a:blipFill>
        </p:spPr>
        <p:txBody>
          <a:bodyPr/>
          <a:lstStyle/>
          <a:p>
            <a:endParaRPr lang="en-AU"/>
          </a:p>
        </p:txBody>
      </p:sp>
      <p:sp>
        <p:nvSpPr>
          <p:cNvPr id="5" name="Freeform 5"/>
          <p:cNvSpPr/>
          <p:nvPr/>
        </p:nvSpPr>
        <p:spPr>
          <a:xfrm>
            <a:off x="7903637" y="5868722"/>
            <a:ext cx="1242466" cy="931850"/>
          </a:xfrm>
          <a:custGeom>
            <a:avLst/>
            <a:gdLst/>
            <a:ahLst/>
            <a:cxnLst/>
            <a:rect l="l" t="t" r="r" b="b"/>
            <a:pathLst>
              <a:path w="1242466" h="931850">
                <a:moveTo>
                  <a:pt x="0" y="0"/>
                </a:moveTo>
                <a:lnTo>
                  <a:pt x="1242466" y="0"/>
                </a:lnTo>
                <a:lnTo>
                  <a:pt x="1242466" y="931849"/>
                </a:lnTo>
                <a:lnTo>
                  <a:pt x="0" y="931849"/>
                </a:lnTo>
                <a:lnTo>
                  <a:pt x="0" y="0"/>
                </a:lnTo>
                <a:close/>
              </a:path>
            </a:pathLst>
          </a:custGeom>
          <a:blipFill>
            <a:blip r:embed="rId4"/>
            <a:stretch>
              <a:fillRect/>
            </a:stretch>
          </a:blipFill>
        </p:spPr>
        <p:txBody>
          <a:bodyPr/>
          <a:lstStyle/>
          <a:p>
            <a:endParaRPr lang="en-AU"/>
          </a:p>
        </p:txBody>
      </p:sp>
      <p:sp>
        <p:nvSpPr>
          <p:cNvPr id="6" name="Freeform 6"/>
          <p:cNvSpPr/>
          <p:nvPr/>
        </p:nvSpPr>
        <p:spPr>
          <a:xfrm>
            <a:off x="7708632" y="7505421"/>
            <a:ext cx="1632476" cy="691591"/>
          </a:xfrm>
          <a:custGeom>
            <a:avLst/>
            <a:gdLst/>
            <a:ahLst/>
            <a:cxnLst/>
            <a:rect l="l" t="t" r="r" b="b"/>
            <a:pathLst>
              <a:path w="1632476" h="691591">
                <a:moveTo>
                  <a:pt x="0" y="0"/>
                </a:moveTo>
                <a:lnTo>
                  <a:pt x="1632476" y="0"/>
                </a:lnTo>
                <a:lnTo>
                  <a:pt x="1632476" y="691591"/>
                </a:lnTo>
                <a:lnTo>
                  <a:pt x="0" y="691591"/>
                </a:lnTo>
                <a:lnTo>
                  <a:pt x="0" y="0"/>
                </a:lnTo>
                <a:close/>
              </a:path>
            </a:pathLst>
          </a:custGeom>
          <a:blipFill>
            <a:blip r:embed="rId5"/>
            <a:stretch>
              <a:fillRect/>
            </a:stretch>
          </a:blipFill>
        </p:spPr>
        <p:txBody>
          <a:bodyPr/>
          <a:lstStyle/>
          <a:p>
            <a:endParaRPr lang="en-AU"/>
          </a:p>
        </p:txBody>
      </p:sp>
      <p:sp>
        <p:nvSpPr>
          <p:cNvPr id="7" name="Freeform 7"/>
          <p:cNvSpPr/>
          <p:nvPr/>
        </p:nvSpPr>
        <p:spPr>
          <a:xfrm>
            <a:off x="7498380" y="8902954"/>
            <a:ext cx="1864109" cy="710691"/>
          </a:xfrm>
          <a:custGeom>
            <a:avLst/>
            <a:gdLst/>
            <a:ahLst/>
            <a:cxnLst/>
            <a:rect l="l" t="t" r="r" b="b"/>
            <a:pathLst>
              <a:path w="1864109" h="710691">
                <a:moveTo>
                  <a:pt x="0" y="0"/>
                </a:moveTo>
                <a:lnTo>
                  <a:pt x="1864108" y="0"/>
                </a:lnTo>
                <a:lnTo>
                  <a:pt x="1864108" y="710692"/>
                </a:lnTo>
                <a:lnTo>
                  <a:pt x="0" y="710692"/>
                </a:lnTo>
                <a:lnTo>
                  <a:pt x="0" y="0"/>
                </a:lnTo>
                <a:close/>
              </a:path>
            </a:pathLst>
          </a:custGeom>
          <a:blipFill>
            <a:blip r:embed="rId6"/>
            <a:stretch>
              <a:fillRect/>
            </a:stretch>
          </a:blipFill>
        </p:spPr>
        <p:txBody>
          <a:bodyPr/>
          <a:lstStyle/>
          <a:p>
            <a:endParaRPr lang="en-AU"/>
          </a:p>
        </p:txBody>
      </p:sp>
      <p:sp>
        <p:nvSpPr>
          <p:cNvPr id="8" name="TextBox 8"/>
          <p:cNvSpPr txBox="1"/>
          <p:nvPr/>
        </p:nvSpPr>
        <p:spPr>
          <a:xfrm>
            <a:off x="872599" y="447661"/>
            <a:ext cx="10474511"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Leadership Examples</a:t>
            </a:r>
          </a:p>
        </p:txBody>
      </p:sp>
      <p:sp>
        <p:nvSpPr>
          <p:cNvPr id="9" name="TextBox 9"/>
          <p:cNvSpPr txBox="1"/>
          <p:nvPr/>
        </p:nvSpPr>
        <p:spPr>
          <a:xfrm>
            <a:off x="1028700" y="1723083"/>
            <a:ext cx="7690632" cy="2082165"/>
          </a:xfrm>
          <a:prstGeom prst="rect">
            <a:avLst/>
          </a:prstGeom>
        </p:spPr>
        <p:txBody>
          <a:bodyPr lIns="0" tIns="0" rIns="0" bIns="0" rtlCol="0" anchor="t">
            <a:spAutoFit/>
          </a:bodyPr>
          <a:lstStyle/>
          <a:p>
            <a:pPr>
              <a:lnSpc>
                <a:spcPts val="3359"/>
              </a:lnSpc>
            </a:pPr>
            <a:r>
              <a:rPr lang="en-US" sz="2400">
                <a:solidFill>
                  <a:srgbClr val="000000"/>
                </a:solidFill>
                <a:latin typeface="Gotham"/>
              </a:rPr>
              <a:t>These are just some of the examples, you can find more information on the Queensland Climate Action website. </a:t>
            </a:r>
            <a:r>
              <a:rPr lang="en-US" sz="2400" u="sng">
                <a:solidFill>
                  <a:srgbClr val="000000"/>
                </a:solidFill>
                <a:latin typeface="Gotham"/>
                <a:hlinkClick r:id="rId7" tooltip="https://aus01.safelinks.protection.outlook.com/?url=https%3A%2F%2Fwww.des.qld.gov.au%2Fclimateaction&amp;data=05%7C01%7Ca.perry%40cairns.qld.gov.au%7Cbc6094947614409bc04508db9701bdd2%7Cbed5512b9b9f499caea570d611e0778c%7C0%7C0%7C638269806023338947%7CUnknown%7CTWFpbGZsb3d8eyJWIjoiMC4wLjAwMDAiLCJQIjoiV2luMzIiLCJBTiI6Ik1haWwiLCJXVCI6Mn0%3D%7C3000%7C%7C%7C&amp;sdata=HPQqAzZ2vhee%2BcoSgw%2Fh%2F6J39Utp6L85Oore%2Fg7hvyk%3D&amp;reserved=0"/>
              </a:rPr>
              <a:t>Queensland Climate Action (des.qld.gov.au)</a:t>
            </a:r>
          </a:p>
          <a:p>
            <a:pPr>
              <a:lnSpc>
                <a:spcPts val="3359"/>
              </a:lnSpc>
            </a:pPr>
            <a:endParaRPr lang="en-US" sz="2400" u="sng">
              <a:solidFill>
                <a:srgbClr val="000000"/>
              </a:solidFill>
              <a:latin typeface="Gotham"/>
              <a:hlinkClick r:id="rId7" tooltip="https://aus01.safelinks.protection.outlook.com/?url=https%3A%2F%2Fwww.des.qld.gov.au%2Fclimateaction&amp;data=05%7C01%7Ca.perry%40cairns.qld.gov.au%7Cbc6094947614409bc04508db9701bdd2%7Cbed5512b9b9f499caea570d611e0778c%7C0%7C0%7C638269806023338947%7CUnknown%7CTWFpbGZsb3d8eyJWIjoiMC4wLjAwMDAiLCJQIjoiV2luMzIiLCJBTiI6Ik1haWwiLCJXVCI6Mn0%3D%7C3000%7C%7C%7C&amp;sdata=HPQqAzZ2vhee%2BcoSgw%2Fh%2F6J39Utp6L85Oore%2Fg7hvyk%3D&amp;reserved=0"/>
            </a:endParaRPr>
          </a:p>
        </p:txBody>
      </p:sp>
      <p:sp>
        <p:nvSpPr>
          <p:cNvPr id="10" name="Freeform 10"/>
          <p:cNvSpPr/>
          <p:nvPr/>
        </p:nvSpPr>
        <p:spPr>
          <a:xfrm>
            <a:off x="872599"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8"/>
            <a:stretch>
              <a:fillRect/>
            </a:stretch>
          </a:blipFill>
        </p:spPr>
        <p:txBody>
          <a:bodyPr/>
          <a:lstStyle/>
          <a:p>
            <a:endParaRPr lang="en-AU"/>
          </a:p>
        </p:txBody>
      </p:sp>
      <p:sp>
        <p:nvSpPr>
          <p:cNvPr id="11" name="Freeform 11"/>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9"/>
            <a:stretch>
              <a:fillRect/>
            </a:stretch>
          </a:blipFill>
        </p:spPr>
        <p:txBody>
          <a:bodyPr/>
          <a:lstStyle/>
          <a:p>
            <a:endParaRPr lang="en-AU"/>
          </a:p>
        </p:txBody>
      </p:sp>
      <p:sp>
        <p:nvSpPr>
          <p:cNvPr id="12" name="TextBox 12"/>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409372" y="2016365"/>
          <a:ext cx="8732743" cy="7341777"/>
        </p:xfrm>
        <a:graphic>
          <a:graphicData uri="http://schemas.openxmlformats.org/drawingml/2006/table">
            <a:tbl>
              <a:tblPr/>
              <a:tblGrid>
                <a:gridCol w="2495037">
                  <a:extLst>
                    <a:ext uri="{9D8B030D-6E8A-4147-A177-3AD203B41FA5}">
                      <a16:colId xmlns:a16="http://schemas.microsoft.com/office/drawing/2014/main" val="20000"/>
                    </a:ext>
                  </a:extLst>
                </a:gridCol>
                <a:gridCol w="6237706">
                  <a:extLst>
                    <a:ext uri="{9D8B030D-6E8A-4147-A177-3AD203B41FA5}">
                      <a16:colId xmlns:a16="http://schemas.microsoft.com/office/drawing/2014/main" val="20001"/>
                    </a:ext>
                  </a:extLst>
                </a:gridCol>
              </a:tblGrid>
              <a:tr h="808676">
                <a:tc>
                  <a:txBody>
                    <a:bodyPr/>
                    <a:lstStyle/>
                    <a:p>
                      <a:pPr algn="l">
                        <a:lnSpc>
                          <a:spcPts val="2099"/>
                        </a:lnSpc>
                        <a:defRPr/>
                      </a:pPr>
                      <a:r>
                        <a:rPr lang="en-US" sz="1499">
                          <a:solidFill>
                            <a:srgbClr val="000000"/>
                          </a:solidFill>
                          <a:latin typeface="Gotham Bold"/>
                        </a:rPr>
                        <a:t>Governing body</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Bold"/>
                        </a:rPr>
                        <a:t>Target examples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0"/>
                  </a:ext>
                </a:extLst>
              </a:tr>
              <a:tr h="1306620">
                <a:tc>
                  <a:txBody>
                    <a:bodyPr/>
                    <a:lstStyle/>
                    <a:p>
                      <a:pPr algn="l">
                        <a:lnSpc>
                          <a:spcPts val="2099"/>
                        </a:lnSpc>
                        <a:defRPr/>
                      </a:pPr>
                      <a:r>
                        <a:rPr lang="en-US" sz="1499">
                          <a:solidFill>
                            <a:srgbClr val="000000"/>
                          </a:solidFill>
                          <a:latin typeface="Gotham"/>
                        </a:rPr>
                        <a:t>The IPCC (Intergovernmental Panel on Climate Change),</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(Intergovernmental Panel on Climate Change), which is the leading international body for the assessment of climate change and provides scientific reports and guidance for policymakers.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1"/>
                  </a:ext>
                </a:extLst>
              </a:tr>
              <a:tr h="1049111">
                <a:tc>
                  <a:txBody>
                    <a:bodyPr/>
                    <a:lstStyle/>
                    <a:p>
                      <a:pPr algn="l">
                        <a:lnSpc>
                          <a:spcPts val="2099"/>
                        </a:lnSpc>
                        <a:defRPr/>
                      </a:pPr>
                      <a:r>
                        <a:rPr lang="en-US" sz="1499">
                          <a:solidFill>
                            <a:srgbClr val="000000"/>
                          </a:solidFill>
                          <a:latin typeface="Gotham"/>
                        </a:rPr>
                        <a:t>The Paris Agreement</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Global treaty that aims to limit global warming to well below 2°C and requires countries to submit their plans to reduce greenhouse gas emissions.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2"/>
                  </a:ext>
                </a:extLst>
              </a:tr>
              <a:tr h="1564129">
                <a:tc>
                  <a:txBody>
                    <a:bodyPr/>
                    <a:lstStyle/>
                    <a:p>
                      <a:pPr algn="l">
                        <a:lnSpc>
                          <a:spcPts val="2099"/>
                        </a:lnSpc>
                        <a:defRPr/>
                      </a:pPr>
                      <a:r>
                        <a:rPr lang="en-US" sz="1499">
                          <a:solidFill>
                            <a:srgbClr val="000000"/>
                          </a:solidFill>
                          <a:latin typeface="Gotham"/>
                        </a:rPr>
                        <a:t>The EU</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Set ambitious targets to become the first climate-neutral continent by 2050 and has adopted a comprehensive set of policies and measures to achieve this goal, such as the EU Green Deal and the EU Emissions Trading System.</a:t>
                      </a:r>
                      <a:endParaRPr lang="en-US" sz="1100"/>
                    </a:p>
                    <a:p>
                      <a:pPr>
                        <a:lnSpc>
                          <a:spcPts val="2099"/>
                        </a:lnSpc>
                      </a:pP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3"/>
                  </a:ext>
                </a:extLst>
              </a:tr>
              <a:tr h="1306620">
                <a:tc>
                  <a:txBody>
                    <a:bodyPr/>
                    <a:lstStyle/>
                    <a:p>
                      <a:pPr algn="l">
                        <a:lnSpc>
                          <a:spcPts val="2099"/>
                        </a:lnSpc>
                        <a:defRPr/>
                      </a:pPr>
                      <a:r>
                        <a:rPr lang="en-US" sz="1499">
                          <a:solidFill>
                            <a:srgbClr val="000000"/>
                          </a:solidFill>
                          <a:latin typeface="Gotham"/>
                        </a:rPr>
                        <a:t>The United States</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Rejoined the Paris Agreement under the Biden administration and has pledged to cut its greenhouse gas emissions by 50-52% below 2005 levels by 2030, as well as investing in clean energy and infrastructure.</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4"/>
                  </a:ext>
                </a:extLst>
              </a:tr>
              <a:tr h="1306620">
                <a:tc>
                  <a:txBody>
                    <a:bodyPr/>
                    <a:lstStyle/>
                    <a:p>
                      <a:pPr algn="l">
                        <a:lnSpc>
                          <a:spcPts val="2099"/>
                        </a:lnSpc>
                        <a:defRPr/>
                      </a:pPr>
                      <a:r>
                        <a:rPr lang="en-US" sz="1499">
                          <a:solidFill>
                            <a:srgbClr val="000000"/>
                          </a:solidFill>
                          <a:latin typeface="Gotham"/>
                        </a:rPr>
                        <a:t>The United Kingdom</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tc>
                  <a:txBody>
                    <a:bodyPr/>
                    <a:lstStyle/>
                    <a:p>
                      <a:pPr algn="l">
                        <a:lnSpc>
                          <a:spcPts val="2099"/>
                        </a:lnSpc>
                        <a:defRPr/>
                      </a:pPr>
                      <a:r>
                        <a:rPr lang="en-US" sz="1499">
                          <a:solidFill>
                            <a:srgbClr val="000000"/>
                          </a:solidFill>
                          <a:latin typeface="Gotham"/>
                        </a:rPr>
                        <a:t>Hosted the COP26 Summit in Glasgow in 2021 and has committed to reduce its greenhouse gas emissions by 68% by 2030 and by 78% by 2035, compared to 1990 levels, as well as phasing out coal power by 2024.</a:t>
                      </a:r>
                      <a:endParaRPr lang="en-US" sz="1100"/>
                    </a:p>
                  </a:txBody>
                  <a:tcPr marL="114300" marR="114300" marT="114300" marB="114300" anchor="ctr">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6112760" y="3343364"/>
            <a:ext cx="2431276" cy="3537819"/>
          </a:xfrm>
          <a:custGeom>
            <a:avLst/>
            <a:gdLst/>
            <a:ahLst/>
            <a:cxnLst/>
            <a:rect l="l" t="t" r="r" b="b"/>
            <a:pathLst>
              <a:path w="2431276" h="3537819">
                <a:moveTo>
                  <a:pt x="0" y="0"/>
                </a:moveTo>
                <a:lnTo>
                  <a:pt x="2431277" y="0"/>
                </a:lnTo>
                <a:lnTo>
                  <a:pt x="2431277" y="3537818"/>
                </a:lnTo>
                <a:lnTo>
                  <a:pt x="0" y="3537818"/>
                </a:lnTo>
                <a:lnTo>
                  <a:pt x="0" y="0"/>
                </a:lnTo>
                <a:close/>
              </a:path>
            </a:pathLst>
          </a:custGeom>
          <a:blipFill>
            <a:blip r:embed="rId2"/>
            <a:stretch>
              <a:fillRect/>
            </a:stretch>
          </a:blipFill>
        </p:spPr>
        <p:txBody>
          <a:bodyPr/>
          <a:lstStyle/>
          <a:p>
            <a:endParaRPr lang="en-AU"/>
          </a:p>
        </p:txBody>
      </p:sp>
      <p:sp>
        <p:nvSpPr>
          <p:cNvPr id="4" name="Freeform 4"/>
          <p:cNvSpPr/>
          <p:nvPr/>
        </p:nvSpPr>
        <p:spPr>
          <a:xfrm>
            <a:off x="840060" y="2465847"/>
            <a:ext cx="4833091" cy="2646426"/>
          </a:xfrm>
          <a:custGeom>
            <a:avLst/>
            <a:gdLst/>
            <a:ahLst/>
            <a:cxnLst/>
            <a:rect l="l" t="t" r="r" b="b"/>
            <a:pathLst>
              <a:path w="4833091" h="2646426">
                <a:moveTo>
                  <a:pt x="0" y="0"/>
                </a:moveTo>
                <a:lnTo>
                  <a:pt x="4833090" y="0"/>
                </a:lnTo>
                <a:lnTo>
                  <a:pt x="4833090" y="2646426"/>
                </a:lnTo>
                <a:lnTo>
                  <a:pt x="0" y="2646426"/>
                </a:lnTo>
                <a:lnTo>
                  <a:pt x="0" y="0"/>
                </a:lnTo>
                <a:close/>
              </a:path>
            </a:pathLst>
          </a:custGeom>
          <a:blipFill>
            <a:blip r:embed="rId3"/>
            <a:stretch>
              <a:fillRect/>
            </a:stretch>
          </a:blipFill>
        </p:spPr>
        <p:txBody>
          <a:bodyPr/>
          <a:lstStyle/>
          <a:p>
            <a:endParaRPr lang="en-AU"/>
          </a:p>
        </p:txBody>
      </p:sp>
      <p:sp>
        <p:nvSpPr>
          <p:cNvPr id="5" name="Freeform 5"/>
          <p:cNvSpPr/>
          <p:nvPr/>
        </p:nvSpPr>
        <p:spPr>
          <a:xfrm>
            <a:off x="3256605" y="5112273"/>
            <a:ext cx="2776486" cy="3225623"/>
          </a:xfrm>
          <a:custGeom>
            <a:avLst/>
            <a:gdLst/>
            <a:ahLst/>
            <a:cxnLst/>
            <a:rect l="l" t="t" r="r" b="b"/>
            <a:pathLst>
              <a:path w="2776486" h="3225623">
                <a:moveTo>
                  <a:pt x="0" y="0"/>
                </a:moveTo>
                <a:lnTo>
                  <a:pt x="2776486" y="0"/>
                </a:lnTo>
                <a:lnTo>
                  <a:pt x="2776486" y="3225623"/>
                </a:lnTo>
                <a:lnTo>
                  <a:pt x="0" y="3225623"/>
                </a:lnTo>
                <a:lnTo>
                  <a:pt x="0" y="0"/>
                </a:lnTo>
                <a:close/>
              </a:path>
            </a:pathLst>
          </a:custGeom>
          <a:blipFill>
            <a:blip r:embed="rId4"/>
            <a:stretch>
              <a:fillRect/>
            </a:stretch>
          </a:blipFill>
        </p:spPr>
        <p:txBody>
          <a:bodyPr/>
          <a:lstStyle/>
          <a:p>
            <a:endParaRPr lang="en-AU"/>
          </a:p>
        </p:txBody>
      </p:sp>
      <p:sp>
        <p:nvSpPr>
          <p:cNvPr id="6" name="TextBox 6"/>
          <p:cNvSpPr txBox="1"/>
          <p:nvPr/>
        </p:nvSpPr>
        <p:spPr>
          <a:xfrm>
            <a:off x="872599" y="447661"/>
            <a:ext cx="15835728" cy="1228725"/>
          </a:xfrm>
          <a:prstGeom prst="rect">
            <a:avLst/>
          </a:prstGeom>
        </p:spPr>
        <p:txBody>
          <a:bodyPr lIns="0" tIns="0" rIns="0" bIns="0" rtlCol="0" anchor="t">
            <a:spAutoFit/>
          </a:bodyPr>
          <a:lstStyle/>
          <a:p>
            <a:pPr>
              <a:lnSpc>
                <a:spcPts val="9600"/>
              </a:lnSpc>
            </a:pPr>
            <a:r>
              <a:rPr lang="en-US" sz="8000" spc="-248">
                <a:solidFill>
                  <a:srgbClr val="000000"/>
                </a:solidFill>
                <a:latin typeface="Gotham"/>
              </a:rPr>
              <a:t>Advanced Leadership Examples</a:t>
            </a:r>
          </a:p>
        </p:txBody>
      </p:sp>
      <p:sp>
        <p:nvSpPr>
          <p:cNvPr id="7" name="Freeform 7"/>
          <p:cNvSpPr/>
          <p:nvPr/>
        </p:nvSpPr>
        <p:spPr>
          <a:xfrm>
            <a:off x="840060" y="9441172"/>
            <a:ext cx="790386" cy="795036"/>
          </a:xfrm>
          <a:custGeom>
            <a:avLst/>
            <a:gdLst/>
            <a:ahLst/>
            <a:cxnLst/>
            <a:rect l="l" t="t" r="r" b="b"/>
            <a:pathLst>
              <a:path w="790386" h="795036">
                <a:moveTo>
                  <a:pt x="0" y="0"/>
                </a:moveTo>
                <a:lnTo>
                  <a:pt x="790386" y="0"/>
                </a:lnTo>
                <a:lnTo>
                  <a:pt x="790386" y="795035"/>
                </a:lnTo>
                <a:lnTo>
                  <a:pt x="0" y="795035"/>
                </a:lnTo>
                <a:lnTo>
                  <a:pt x="0" y="0"/>
                </a:lnTo>
                <a:close/>
              </a:path>
            </a:pathLst>
          </a:custGeom>
          <a:blipFill>
            <a:blip r:embed="rId5"/>
            <a:stretch>
              <a:fillRect/>
            </a:stretch>
          </a:blipFill>
        </p:spPr>
        <p:txBody>
          <a:bodyPr/>
          <a:lstStyle/>
          <a:p>
            <a:endParaRPr lang="en-AU"/>
          </a:p>
        </p:txBody>
      </p:sp>
      <p:sp>
        <p:nvSpPr>
          <p:cNvPr id="8" name="Freeform 8"/>
          <p:cNvSpPr/>
          <p:nvPr/>
        </p:nvSpPr>
        <p:spPr>
          <a:xfrm>
            <a:off x="1662985" y="9507584"/>
            <a:ext cx="1039109" cy="662212"/>
          </a:xfrm>
          <a:custGeom>
            <a:avLst/>
            <a:gdLst/>
            <a:ahLst/>
            <a:cxnLst/>
            <a:rect l="l" t="t" r="r" b="b"/>
            <a:pathLst>
              <a:path w="1039109" h="662212">
                <a:moveTo>
                  <a:pt x="0" y="0"/>
                </a:moveTo>
                <a:lnTo>
                  <a:pt x="1039109" y="0"/>
                </a:lnTo>
                <a:lnTo>
                  <a:pt x="1039109" y="662212"/>
                </a:lnTo>
                <a:lnTo>
                  <a:pt x="0" y="662212"/>
                </a:lnTo>
                <a:lnTo>
                  <a:pt x="0" y="0"/>
                </a:lnTo>
                <a:close/>
              </a:path>
            </a:pathLst>
          </a:custGeom>
          <a:blipFill>
            <a:blip r:embed="rId6"/>
            <a:stretch>
              <a:fillRect/>
            </a:stretch>
          </a:blipFill>
        </p:spPr>
        <p:txBody>
          <a:bodyPr/>
          <a:lstStyle/>
          <a:p>
            <a:endParaRPr lang="en-AU"/>
          </a:p>
        </p:txBody>
      </p:sp>
      <p:sp>
        <p:nvSpPr>
          <p:cNvPr id="9" name="TextBox 9"/>
          <p:cNvSpPr txBox="1"/>
          <p:nvPr/>
        </p:nvSpPr>
        <p:spPr>
          <a:xfrm>
            <a:off x="2702094" y="9846581"/>
            <a:ext cx="8583903" cy="323215"/>
          </a:xfrm>
          <a:prstGeom prst="rect">
            <a:avLst/>
          </a:prstGeom>
        </p:spPr>
        <p:txBody>
          <a:bodyPr lIns="0" tIns="0" rIns="0" bIns="0" rtlCol="0" anchor="t">
            <a:spAutoFit/>
          </a:bodyPr>
          <a:lstStyle/>
          <a:p>
            <a:pPr>
              <a:lnSpc>
                <a:spcPts val="2660"/>
              </a:lnSpc>
              <a:spcBef>
                <a:spcPct val="0"/>
              </a:spcBef>
            </a:pPr>
            <a:r>
              <a:rPr lang="en-US" sz="1900" spc="400">
                <a:solidFill>
                  <a:srgbClr val="000000"/>
                </a:solidFill>
                <a:latin typeface="Gotham"/>
              </a:rPr>
              <a:t>2023 PROPELLER PROGRAM</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DRMSDIP" val="DIP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5F630613F24B46A75DFC25AE34D43F" ma:contentTypeVersion="17" ma:contentTypeDescription="Create a new document." ma:contentTypeScope="" ma:versionID="2c826c2e45aa2976db8e9a1c6537fc00">
  <xsd:schema xmlns:xsd="http://www.w3.org/2001/XMLSchema" xmlns:xs="http://www.w3.org/2001/XMLSchema" xmlns:p="http://schemas.microsoft.com/office/2006/metadata/properties" xmlns:ns2="56138cc0-c60c-4f59-9a02-b47a85bb93d7" xmlns:ns3="1ebafbfc-544b-4f2e-8dff-91b17aec97e9" targetNamespace="http://schemas.microsoft.com/office/2006/metadata/properties" ma:root="true" ma:fieldsID="2a2984e53fdcac04340f39ea50407a09" ns2:_="" ns3:_="">
    <xsd:import namespace="56138cc0-c60c-4f59-9a02-b47a85bb93d7"/>
    <xsd:import namespace="1ebafbfc-544b-4f2e-8dff-91b17aec97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38cc0-c60c-4f59-9a02-b47a85bb93d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c5d96-fce7-4a2a-9098-62e44a1963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bafbfc-544b-4f2e-8dff-91b17aec97e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15fb00-2c78-4f23-bb68-6373cc274572}" ma:internalName="TaxCatchAll" ma:showField="CatchAllData" ma:web="1ebafbfc-544b-4f2e-8dff-91b17aec9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138cc0-c60c-4f59-9a02-b47a85bb93d7">
      <Terms xmlns="http://schemas.microsoft.com/office/infopath/2007/PartnerControls"/>
    </lcf76f155ced4ddcb4097134ff3c332f>
    <TaxCatchAll xmlns="1ebafbfc-544b-4f2e-8dff-91b17aec97e9" xsi:nil="true"/>
  </documentManagement>
</p:properties>
</file>

<file path=customXml/itemProps1.xml><?xml version="1.0" encoding="utf-8"?>
<ds:datastoreItem xmlns:ds="http://schemas.openxmlformats.org/officeDocument/2006/customXml" ds:itemID="{6922244F-BDDC-4069-8980-9A0FA2478987}"/>
</file>

<file path=customXml/itemProps2.xml><?xml version="1.0" encoding="utf-8"?>
<ds:datastoreItem xmlns:ds="http://schemas.openxmlformats.org/officeDocument/2006/customXml" ds:itemID="{B93B4CCC-D10C-4C50-B99F-CD055B17E34A}"/>
</file>

<file path=customXml/itemProps3.xml><?xml version="1.0" encoding="utf-8"?>
<ds:datastoreItem xmlns:ds="http://schemas.openxmlformats.org/officeDocument/2006/customXml" ds:itemID="{A0D70664-950D-421A-B39C-F0CCA8052828}"/>
</file>

<file path=docProps/app.xml><?xml version="1.0" encoding="utf-8"?>
<Properties xmlns="http://schemas.openxmlformats.org/officeDocument/2006/extended-properties" xmlns:vt="http://schemas.openxmlformats.org/officeDocument/2006/docPropsVTypes">
  <TotalTime>28</TotalTime>
  <Words>3308</Words>
  <Application>Microsoft Office PowerPoint</Application>
  <PresentationFormat>Custom</PresentationFormat>
  <Paragraphs>266</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Gotham Bold Italics</vt:lpstr>
      <vt:lpstr>Gotham Bold</vt:lpstr>
      <vt:lpstr>Gotham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Propeller Project</dc:title>
  <dc:creator>Tanya Klaric</dc:creator>
  <cp:lastModifiedBy>Lisa Hamilton</cp:lastModifiedBy>
  <cp:revision>6</cp:revision>
  <dcterms:created xsi:type="dcterms:W3CDTF">2006-08-16T00:00:00Z</dcterms:created>
  <dcterms:modified xsi:type="dcterms:W3CDTF">2023-10-03T00:04:22Z</dcterms:modified>
  <dc:identifier>DAFs42H9Vt8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0x010100B55F630613F24B46A75DFC25AE34D43F</vt:lpwstr>
  </property>
</Properties>
</file>