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64" r:id="rId6"/>
    <p:sldId id="259" r:id="rId7"/>
    <p:sldId id="265" r:id="rId8"/>
    <p:sldId id="266" r:id="rId9"/>
    <p:sldId id="263" r:id="rId10"/>
    <p:sldId id="260" r:id="rId11"/>
    <p:sldId id="267" r:id="rId12"/>
    <p:sldId id="268" r:id="rId13"/>
    <p:sldId id="269" r:id="rId14"/>
    <p:sldId id="257" r:id="rId15"/>
    <p:sldId id="25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7" autoAdjust="0"/>
    <p:restoredTop sz="75793" autoAdjust="0"/>
  </p:normalViewPr>
  <p:slideViewPr>
    <p:cSldViewPr snapToGrid="0">
      <p:cViewPr varScale="1">
        <p:scale>
          <a:sx n="50" d="100"/>
          <a:sy n="50" d="100"/>
        </p:scale>
        <p:origin x="11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138C5-E1C3-4410-9111-868EB039EAB0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11EBF-5D84-4562-948C-A53EF3A24A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4271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11EBF-5D84-4562-948C-A53EF3A24A7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6299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11EBF-5D84-4562-948C-A53EF3A24A7A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5250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11EBF-5D84-4562-948C-A53EF3A24A7A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0883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i="1" dirty="0">
                <a:effectLst/>
              </a:rPr>
              <a:t>“Building Privacy into your everyday”</a:t>
            </a:r>
          </a:p>
          <a:p>
            <a:endParaRPr lang="en-AU" i="1" dirty="0">
              <a:effectLst/>
            </a:endParaRPr>
          </a:p>
          <a:p>
            <a:r>
              <a:rPr lang="en-AU" dirty="0">
                <a:effectLst/>
              </a:rPr>
              <a:t>The Information Privacy Act guides how you can: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>
                <a:effectLst/>
              </a:rPr>
              <a:t>access your personal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>
                <a:effectLst/>
              </a:rPr>
              <a:t>advise us about any changes or amendments to your personal information</a:t>
            </a:r>
          </a:p>
          <a:p>
            <a:r>
              <a:rPr lang="en-AU" dirty="0">
                <a:effectLst/>
              </a:rPr>
              <a:t>Information Privacy legislation also guides how government manages your personal information</a:t>
            </a:r>
          </a:p>
          <a:p>
            <a:endParaRPr lang="en-AU" dirty="0"/>
          </a:p>
          <a:p>
            <a:r>
              <a:rPr lang="en-AU" dirty="0">
                <a:effectLst/>
              </a:rPr>
              <a:t>The IP Act 2009 allows you to apply for access to documents containing your personal information.  </a:t>
            </a:r>
          </a:p>
          <a:p>
            <a:r>
              <a:rPr lang="en-AU" dirty="0">
                <a:effectLst/>
              </a:rPr>
              <a:t>“Personal Information” is defined as “</a:t>
            </a:r>
            <a:r>
              <a:rPr lang="en-AU" i="1" dirty="0">
                <a:effectLst/>
              </a:rPr>
              <a:t>information or an opinion, including information or an opinion forming part of a database, whether true or not, and whether recorded in a material form or not, about an individual whose identity is apparent, or can reasonably be ascertained, from the information or opinion”.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11EBF-5D84-4562-948C-A53EF3A24A7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9058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11EBF-5D84-4562-948C-A53EF3A24A7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0804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11EBF-5D84-4562-948C-A53EF3A24A7A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0587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11EBF-5D84-4562-948C-A53EF3A24A7A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076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The Right to Information Act (RTI) gives you the right to access information held by public sector agencies in Queensland, unless there is a good reason for it not to be provided. </a:t>
            </a:r>
          </a:p>
          <a:p>
            <a:r>
              <a:rPr lang="en-AU" dirty="0"/>
              <a:t>You and the public have a right to access and amend your personal information held by council under the Information Privacy Act 2009 (IP). </a:t>
            </a:r>
          </a:p>
          <a:p>
            <a:r>
              <a:rPr lang="en-AU" dirty="0"/>
              <a:t>You have a right to access personal and non-personal information held by council under the Right to Information Act 2009.</a:t>
            </a:r>
          </a:p>
          <a:p>
            <a:r>
              <a:rPr lang="en-AU" dirty="0"/>
              <a:t>Under the </a:t>
            </a:r>
            <a:r>
              <a:rPr lang="en-AU" i="1" dirty="0"/>
              <a:t>Right to Information Act 2009</a:t>
            </a:r>
            <a:r>
              <a:rPr lang="en-AU" dirty="0"/>
              <a:t> any person has the right of access to most documents held by IRC. </a:t>
            </a:r>
          </a:p>
          <a:p>
            <a:r>
              <a:rPr lang="en-AU" dirty="0"/>
              <a:t>Documents held by ISC include paper files, print-outs, computer records, files, visual material, audio recordings, post-it notes, diary entries, memos, emails or Skype conversations.</a:t>
            </a:r>
          </a:p>
          <a:p>
            <a:endParaRPr lang="en-AU" dirty="0"/>
          </a:p>
          <a:p>
            <a:r>
              <a:rPr lang="en-AU" dirty="0"/>
              <a:t>Decisions on of council;  correspondence to parties;  supporting paperwork to reports,  history of a customer complaint or matter dealt with by Council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11EBF-5D84-4562-948C-A53EF3A24A7A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608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11EBF-5D84-4562-948C-A53EF3A24A7A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6037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11EBF-5D84-4562-948C-A53EF3A24A7A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1592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11EBF-5D84-4562-948C-A53EF3A24A7A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5986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8654E-22F2-3043-4013-6E276DF54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640A3B-749C-5E88-67BB-3B49314EB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0D950-DA74-804D-DC9C-10F8D936E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3DB25-030D-EE6C-2982-217366883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5CA55-BF1D-A4A9-DD23-F97286C86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FE26C6-BFFA-9ED8-98F9-18344B055A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4" y="5517232"/>
            <a:ext cx="38862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19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D0B6-4B37-B0CF-C5E3-3846E58FA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785C2-7BD0-AA23-5F42-1AA8BEF5BE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89901E-8A2E-A891-CD04-CADBC3072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99439-0C88-F876-27F2-0B437BE78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C374D-0BB9-E3F3-72EB-F3F59B715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A7E05-2B9C-6C95-E6A8-5F7EFD8FD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498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F4F0-79DE-BE93-00ED-900CB10BF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9E1458-F65A-4E6A-C44C-1B0235264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757F7-00D5-80ED-D994-D0E1F4EF2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ADE2C-69B7-FA70-F00D-1A736D733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4919E-8E49-053F-0B9F-FFA84557F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4905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22C4D3-7471-4893-55C5-E50B925D28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1FC430-64F9-5D40-1E7C-75C865818D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CC91F-27BA-9B33-5AA3-552D29E49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0317F-3DD9-AF81-C9DE-07B144035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5E444-2200-058C-E780-D91C57A8A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87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C5C72-050B-E8A3-5122-33C185432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3CE32-FB52-8E9B-96C9-EF69EF695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2310F-7A71-73F0-10E8-E4D591F5C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62387-FDBE-7B7D-C10F-456C40202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C1E3F-602D-38C1-2BF9-6714A7F1D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2DD8B84B-7DDC-E01E-FD2D-EB3E95E9CF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560827"/>
            <a:ext cx="3838846" cy="105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53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EDCC5-91F5-6693-0035-D274AE5AF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EF6B1-4267-3516-BDD1-BD9B42E16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705EE-7A89-6E47-CF0B-7E0B13800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2D024-F587-A18C-5B31-ED37F5329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5791B-3DD0-1A67-DBEA-6850B32AF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61D7CDB-D06E-8362-EA6E-C8A66F1215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6425" y="6306223"/>
            <a:ext cx="2010046" cy="55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10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CD688-6919-3763-8F6A-E16348525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B404E-94E0-BCCC-15C0-FD907D99AE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3A296-3348-2011-A021-0679F0BA3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E2879-60BA-19DB-BA61-8490E46AC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DA03C-D598-2273-5341-6EF4CF941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6E122-1D08-A9D4-66B2-1723C2AB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191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2E22F-D9BC-B9D1-E356-7D923EF18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7FFA5-00B4-9A0B-9D6E-DE710AD29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7EEC1A-FA1B-ACB8-CFD5-19BA5305D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32FF4A-A96B-7D8C-5817-9B3878DBE7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1FFA6E-CB1E-B7ED-952E-E9D210E5CB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B4B4BC-A7E1-0B07-AEE5-4845CF13C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FD77F6-84EE-A625-EADE-7DBE83DE0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09209C-22A3-A414-F693-73106C8A1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699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4685B-632B-469A-B3A6-3DEFB8EA2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9B1170-EC47-3649-AFCB-63DF3ED8A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DA5CD0-7C53-C639-476B-8460B945B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FEA34-45E6-74D0-7B2F-240F03881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092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9DCE7-3FDB-171C-07C6-2BF2FE593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BB785-DE38-F422-604F-A53AE872A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AA79E-9724-10F3-44F2-1621F3083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F963A0-FBF9-811C-3BBC-B70D7BFD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50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4BB20A-E486-AE99-9E43-3729285F8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BD23BB-29CF-F72F-D955-668E744F1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C504F-055F-E4D9-BEF0-C4BF022F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34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24F48-7352-4B54-7BF7-7144B4D8F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0395E-DDC6-C1C6-071D-3FE9C2668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FF8F7-BE84-73B0-3358-DAF4E5949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CD517-2A21-9984-D788-336AA0A0C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342B5-CD43-43E1-8771-694867B6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DF61D-FA38-E5BF-1F45-409549ED6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0740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498B72-1C75-05B5-0EA2-AB2C25BF3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79FFFA-4252-8F2F-E55D-B499CA321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512E-1D54-C7D8-B922-181913513F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32F28-C578-78F7-5C8A-83AC8CA48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E403B-9CA0-384A-8023-0D98ABEBE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000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ic.qld.gov.a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nquiries@oic.qld.gov.au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9E8853A-C9A1-67FC-D266-2069BEC15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n-US" dirty="0"/>
              <a:t>Information Privacy / Right to Information</a:t>
            </a:r>
            <a:endParaRPr lang="en-AU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7B4AFF5-DF8C-138B-3377-8AF4B9ADB4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521" y="4123267"/>
            <a:ext cx="9228201" cy="1645920"/>
          </a:xfrm>
        </p:spPr>
        <p:txBody>
          <a:bodyPr/>
          <a:lstStyle/>
          <a:p>
            <a:pPr algn="l"/>
            <a:r>
              <a:rPr lang="en-AU" dirty="0"/>
              <a:t>&lt;DATE&gt;</a:t>
            </a:r>
          </a:p>
        </p:txBody>
      </p:sp>
      <p:sp>
        <p:nvSpPr>
          <p:cNvPr id="2" name="Rectangle: Folded Corner 1">
            <a:extLst>
              <a:ext uri="{FF2B5EF4-FFF2-40B4-BE49-F238E27FC236}">
                <a16:creationId xmlns:a16="http://schemas.microsoft.com/office/drawing/2014/main" id="{23C3ECFC-7406-FC97-ACD7-E93C399CECCB}"/>
              </a:ext>
            </a:extLst>
          </p:cNvPr>
          <p:cNvSpPr/>
          <p:nvPr/>
        </p:nvSpPr>
        <p:spPr>
          <a:xfrm>
            <a:off x="7403350" y="744158"/>
            <a:ext cx="3936381" cy="1349297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Councils are encouraged to rebrand to their style guide and modify content as it pertains to your audience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B6E037-950D-5676-C9F7-A523F3E440B1}"/>
              </a:ext>
            </a:extLst>
          </p:cNvPr>
          <p:cNvSpPr txBox="1"/>
          <p:nvPr/>
        </p:nvSpPr>
        <p:spPr>
          <a:xfrm>
            <a:off x="721462" y="5250934"/>
            <a:ext cx="3005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Endorsed by JRG:  4 May 2023</a:t>
            </a:r>
          </a:p>
        </p:txBody>
      </p:sp>
    </p:spTree>
    <p:extLst>
      <p:ext uri="{BB962C8B-B14F-4D97-AF65-F5344CB8AC3E}">
        <p14:creationId xmlns:p14="http://schemas.microsoft.com/office/powerpoint/2010/main" val="2120670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A380-D44C-C5B5-42EA-987456F15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Regulatory body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4FE22-0DED-FC25-587B-883D48329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47" y="1798120"/>
            <a:ext cx="10515600" cy="384596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AU" dirty="0">
                <a:solidFill>
                  <a:srgbClr val="000000"/>
                </a:solidFill>
              </a:rPr>
              <a:t>The Office of the Information Commission has the authority to oversee the implementation of the RTI and IP Acts</a:t>
            </a:r>
          </a:p>
          <a:p>
            <a:pPr marL="0" indent="0">
              <a:buNone/>
            </a:pPr>
            <a:endParaRPr lang="en-AU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AU" dirty="0">
                <a:solidFill>
                  <a:srgbClr val="000000"/>
                </a:solidFill>
              </a:rPr>
              <a:t>If you want to know more:</a:t>
            </a:r>
          </a:p>
          <a:p>
            <a:pPr marL="457200" lvl="1" indent="0">
              <a:buNone/>
            </a:pPr>
            <a:r>
              <a:rPr lang="en-AU" dirty="0">
                <a:solidFill>
                  <a:srgbClr val="000000"/>
                </a:solidFill>
              </a:rPr>
              <a:t>visit the OIC’s webpage - </a:t>
            </a:r>
            <a:r>
              <a:rPr lang="en-AU" dirty="0">
                <a:solidFill>
                  <a:srgbClr val="000000"/>
                </a:solidFill>
                <a:hlinkClick r:id="rId3"/>
              </a:rPr>
              <a:t>https://www.oic.qld.gov.au/</a:t>
            </a:r>
            <a:endParaRPr lang="en-AU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AU" dirty="0">
                <a:solidFill>
                  <a:srgbClr val="000000"/>
                </a:solidFill>
              </a:rPr>
              <a:t>or contact them </a:t>
            </a:r>
          </a:p>
          <a:p>
            <a:pPr marL="457200" lvl="1" indent="0">
              <a:buNone/>
            </a:pPr>
            <a:r>
              <a:rPr lang="en-US" b="0" i="0" dirty="0">
                <a:solidFill>
                  <a:srgbClr val="333333"/>
                </a:solidFill>
                <a:effectLst/>
              </a:rPr>
              <a:t>Telephone: (07) 3234 7373 or 1800 642 753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</a:rPr>
              <a:t>Email: </a:t>
            </a:r>
            <a:r>
              <a:rPr lang="en-US" b="1" i="0" u="none" strike="noStrike" dirty="0">
                <a:solidFill>
                  <a:srgbClr val="094F95"/>
                </a:solidFill>
                <a:effectLst/>
                <a:hlinkClick r:id="rId4"/>
              </a:rPr>
              <a:t>enquiries@oic.qld.gov.au</a:t>
            </a:r>
            <a:endParaRPr lang="en-AU" dirty="0">
              <a:solidFill>
                <a:srgbClr val="000000"/>
              </a:solidFill>
            </a:endParaRPr>
          </a:p>
          <a:p>
            <a:endParaRPr lang="en-AU" sz="2400" dirty="0">
              <a:solidFill>
                <a:srgbClr val="000000"/>
              </a:solidFill>
            </a:endParaRP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A7060709-CC87-CE67-438B-3C4F95A1AB00}"/>
              </a:ext>
            </a:extLst>
          </p:cNvPr>
          <p:cNvSpPr/>
          <p:nvPr/>
        </p:nvSpPr>
        <p:spPr>
          <a:xfrm>
            <a:off x="7950819" y="365125"/>
            <a:ext cx="3702205" cy="925551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Include internal contacts and/or intranet location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3298196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A380-D44C-C5B5-42EA-987456F15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Summary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4FE22-0DED-FC25-587B-883D48329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58" y="1690688"/>
            <a:ext cx="10515600" cy="2705347"/>
          </a:xfrm>
        </p:spPr>
        <p:txBody>
          <a:bodyPr>
            <a:noAutofit/>
          </a:bodyPr>
          <a:lstStyle/>
          <a:p>
            <a:r>
              <a:rPr lang="en-AU" b="1" dirty="0">
                <a:solidFill>
                  <a:srgbClr val="00728F"/>
                </a:solidFill>
                <a:cs typeface="Arial" panose="020B0604020202020204" pitchFamily="34" charset="0"/>
              </a:rPr>
              <a:t>Information Privacy</a:t>
            </a:r>
          </a:p>
          <a:p>
            <a:pPr algn="ctr"/>
            <a:r>
              <a:rPr lang="en-AU" b="1" dirty="0">
                <a:solidFill>
                  <a:schemeClr val="accent2"/>
                </a:solidFill>
                <a:cs typeface="Arial" panose="020B0604020202020204" pitchFamily="34" charset="0"/>
              </a:rPr>
              <a:t>“Protecting individuals private information”</a:t>
            </a:r>
          </a:p>
          <a:p>
            <a:endParaRPr lang="en-AU" b="1" dirty="0">
              <a:solidFill>
                <a:srgbClr val="00728F"/>
              </a:solidFill>
              <a:cs typeface="Arial" panose="020B0604020202020204" pitchFamily="34" charset="0"/>
            </a:endParaRPr>
          </a:p>
          <a:p>
            <a:r>
              <a:rPr lang="en-AU" b="1" dirty="0">
                <a:solidFill>
                  <a:srgbClr val="00728F"/>
                </a:solidFill>
                <a:cs typeface="Arial" panose="020B0604020202020204" pitchFamily="34" charset="0"/>
              </a:rPr>
              <a:t>Right to Information</a:t>
            </a:r>
          </a:p>
          <a:p>
            <a:pPr algn="ctr"/>
            <a:r>
              <a:rPr lang="en-AU" b="1" dirty="0">
                <a:solidFill>
                  <a:schemeClr val="accent2"/>
                </a:solidFill>
                <a:cs typeface="Arial" panose="020B0604020202020204" pitchFamily="34" charset="0"/>
              </a:rPr>
              <a:t>“Openness and Transparency”</a:t>
            </a:r>
          </a:p>
          <a:p>
            <a:endParaRPr lang="en-AU" b="1" dirty="0">
              <a:solidFill>
                <a:srgbClr val="00728F"/>
              </a:solidFill>
              <a:cs typeface="Arial" panose="020B0604020202020204" pitchFamily="34" charset="0"/>
            </a:endParaRP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CF3C6461-40FE-DDF9-08AC-C0B9F1559E0F}"/>
              </a:ext>
            </a:extLst>
          </p:cNvPr>
          <p:cNvSpPr txBox="1">
            <a:spLocks/>
          </p:cNvSpPr>
          <p:nvPr/>
        </p:nvSpPr>
        <p:spPr>
          <a:xfrm>
            <a:off x="838200" y="4713289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b="1" dirty="0">
                <a:cs typeface="Arial" panose="020B0604020202020204" pitchFamily="34" charset="0"/>
              </a:rPr>
              <a:t>It is everyone’s responsibility to treat all information with respect, capture what is required and record within councils corporate systems</a:t>
            </a:r>
          </a:p>
        </p:txBody>
      </p:sp>
    </p:spTree>
    <p:extLst>
      <p:ext uri="{BB962C8B-B14F-4D97-AF65-F5344CB8AC3E}">
        <p14:creationId xmlns:p14="http://schemas.microsoft.com/office/powerpoint/2010/main" val="452748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F2575B-8104-DE70-188D-0B3D846AD53E}"/>
              </a:ext>
            </a:extLst>
          </p:cNvPr>
          <p:cNvSpPr txBox="1"/>
          <p:nvPr/>
        </p:nvSpPr>
        <p:spPr>
          <a:xfrm>
            <a:off x="738072" y="2335560"/>
            <a:ext cx="9701650" cy="3169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</a:rPr>
              <a:t>Governance Advisory Service</a:t>
            </a:r>
          </a:p>
          <a:p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</a:rPr>
              <a:t>ga@lgmaqld.org.au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www.lgmaqld.org.au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07 3063 0688</a:t>
            </a:r>
            <a:endParaRPr lang="en-A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024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A380-D44C-C5B5-42EA-987456F15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What is information privacy and right to information?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4FE22-0DED-FC25-587B-883D48329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58" y="2204244"/>
            <a:ext cx="10515600" cy="3186112"/>
          </a:xfrm>
        </p:spPr>
        <p:txBody>
          <a:bodyPr>
            <a:noAutofit/>
          </a:bodyPr>
          <a:lstStyle/>
          <a:p>
            <a:r>
              <a:rPr lang="en-AU" dirty="0"/>
              <a:t>Information Privacy – Values and supports privacy of personal information</a:t>
            </a:r>
          </a:p>
          <a:p>
            <a:endParaRPr lang="en-AU" dirty="0"/>
          </a:p>
          <a:p>
            <a:r>
              <a:rPr lang="en-AU" dirty="0"/>
              <a:t>Right to Information – Facilitates greater and easier access to government held information, </a:t>
            </a:r>
            <a:r>
              <a:rPr lang="en-US" dirty="0"/>
              <a:t> unless there is a good reason for it not to be provided</a:t>
            </a:r>
            <a:r>
              <a:rPr lang="en-AU" dirty="0"/>
              <a:t>.</a:t>
            </a:r>
          </a:p>
          <a:p>
            <a:pPr lvl="2"/>
            <a:r>
              <a:rPr lang="en-AU" dirty="0"/>
              <a:t>provides community access to information, unless it is contrary to public interest</a:t>
            </a:r>
          </a:p>
        </p:txBody>
      </p:sp>
    </p:spTree>
    <p:extLst>
      <p:ext uri="{BB962C8B-B14F-4D97-AF65-F5344CB8AC3E}">
        <p14:creationId xmlns:p14="http://schemas.microsoft.com/office/powerpoint/2010/main" val="265419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A380-D44C-C5B5-42EA-987456F15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425"/>
            <a:ext cx="10515600" cy="1325563"/>
          </a:xfrm>
        </p:spPr>
        <p:txBody>
          <a:bodyPr/>
          <a:lstStyle/>
          <a:p>
            <a:r>
              <a:rPr lang="en-AU" b="1" dirty="0"/>
              <a:t>Information Privacy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4FE22-0DED-FC25-587B-883D48329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2753"/>
            <a:ext cx="10515600" cy="375356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i="1" dirty="0">
                <a:cs typeface="Arial" panose="020B0604020202020204" pitchFamily="34" charset="0"/>
              </a:rPr>
              <a:t>Information Privacy Act 2009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1" dirty="0">
                <a:solidFill>
                  <a:prstClr val="black"/>
                </a:solidFill>
                <a:cs typeface="Arial" panose="020B0604020202020204" pitchFamily="34" charset="0"/>
              </a:rPr>
              <a:t>Privacy</a:t>
            </a:r>
            <a:r>
              <a:rPr lang="en-AU" dirty="0">
                <a:solidFill>
                  <a:prstClr val="black"/>
                </a:solidFill>
                <a:cs typeface="Arial" panose="020B0604020202020204" pitchFamily="34" charset="0"/>
              </a:rPr>
              <a:t> is the protection of personal information which can identify an individual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>
                <a:cs typeface="Arial" panose="020B0604020202020204" pitchFamily="34" charset="0"/>
              </a:rPr>
              <a:t>The Act contains a set of rules or ‘privacy principles’ that govern how Council is to manages personal information (collect, store, use and disclose personal information)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800" dirty="0">
                <a:cs typeface="Arial" panose="020B0604020202020204" pitchFamily="34" charset="0"/>
              </a:rPr>
              <a:t>Only collect what you need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>
                <a:cs typeface="Arial" panose="020B0604020202020204" pitchFamily="34" charset="0"/>
              </a:rPr>
              <a:t>Individuals can access and amend their own information (ID)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>
                <a:cs typeface="Arial" panose="020B0604020202020204" pitchFamily="34" charset="0"/>
              </a:rPr>
              <a:t>Unless authorised to do so, no personal information or information that can identify another should be disclosed.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3260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A380-D44C-C5B5-42EA-987456F15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170" y="376277"/>
            <a:ext cx="10515600" cy="1325563"/>
          </a:xfrm>
        </p:spPr>
        <p:txBody>
          <a:bodyPr/>
          <a:lstStyle/>
          <a:p>
            <a:r>
              <a:rPr lang="en-AU" b="1" dirty="0"/>
              <a:t>Information Privacy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4FE22-0DED-FC25-587B-883D48329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170" y="1435894"/>
            <a:ext cx="10515600" cy="3986212"/>
          </a:xfrm>
        </p:spPr>
        <p:txBody>
          <a:bodyPr>
            <a:noAutofit/>
          </a:bodyPr>
          <a:lstStyle/>
          <a:p>
            <a:r>
              <a:rPr lang="en-AU" dirty="0">
                <a:cs typeface="Arial" panose="020B0604020202020204" pitchFamily="34" charset="0"/>
              </a:rPr>
              <a:t>Is everyone’s responsibility </a:t>
            </a:r>
          </a:p>
          <a:p>
            <a:endParaRPr lang="en-AU" dirty="0">
              <a:cs typeface="Arial" panose="020B0604020202020204" pitchFamily="34" charset="0"/>
            </a:endParaRPr>
          </a:p>
          <a:p>
            <a:r>
              <a:rPr lang="en-AU" dirty="0">
                <a:cs typeface="Arial" panose="020B0604020202020204" pitchFamily="34" charset="0"/>
              </a:rPr>
              <a:t>The obligations include ensuring:</a:t>
            </a:r>
          </a:p>
          <a:p>
            <a:pPr lvl="1"/>
            <a:r>
              <a:rPr lang="en-AU" dirty="0">
                <a:cs typeface="Arial" panose="020B0604020202020204" pitchFamily="34" charset="0"/>
              </a:rPr>
              <a:t>How and what information is captured</a:t>
            </a:r>
          </a:p>
          <a:p>
            <a:pPr lvl="1"/>
            <a:r>
              <a:rPr lang="en-AU" dirty="0">
                <a:cs typeface="Arial" panose="020B0604020202020204" pitchFamily="34" charset="0"/>
              </a:rPr>
              <a:t>How information is treated and stored</a:t>
            </a:r>
          </a:p>
          <a:p>
            <a:pPr lvl="1"/>
            <a:r>
              <a:rPr lang="en-AU" dirty="0">
                <a:cs typeface="Arial" panose="020B0604020202020204" pitchFamily="34" charset="0"/>
              </a:rPr>
              <a:t>Who can access and how information can be used</a:t>
            </a:r>
          </a:p>
          <a:p>
            <a:endParaRPr lang="en-AU" dirty="0">
              <a:cs typeface="Arial" panose="020B0604020202020204" pitchFamily="34" charset="0"/>
            </a:endParaRPr>
          </a:p>
          <a:p>
            <a:r>
              <a:rPr lang="en-AU" dirty="0">
                <a:cs typeface="Arial" panose="020B0604020202020204" pitchFamily="34" charset="0"/>
              </a:rPr>
              <a:t>All information captured should be captured as part of established procedures and safely stored in councils established corporate systems</a:t>
            </a:r>
          </a:p>
          <a:p>
            <a:pPr lvl="1"/>
            <a:endParaRPr lang="en-AU" dirty="0">
              <a:cs typeface="Arial" panose="020B0604020202020204" pitchFamily="34" charset="0"/>
            </a:endParaRPr>
          </a:p>
          <a:p>
            <a:pPr lvl="1"/>
            <a:endParaRPr lang="en-AU" dirty="0">
              <a:cs typeface="Arial" panose="020B0604020202020204" pitchFamily="34" charset="0"/>
            </a:endParaRPr>
          </a:p>
          <a:p>
            <a:endParaRPr lang="en-AU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519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A380-D44C-C5B5-42EA-987456F15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58" y="365125"/>
            <a:ext cx="10515600" cy="1325563"/>
          </a:xfrm>
        </p:spPr>
        <p:txBody>
          <a:bodyPr/>
          <a:lstStyle/>
          <a:p>
            <a:r>
              <a:rPr lang="en-AU" b="1" dirty="0"/>
              <a:t>Information Privacy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4FE22-0DED-FC25-587B-883D48329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58" y="1690688"/>
            <a:ext cx="10515600" cy="3986212"/>
          </a:xfrm>
        </p:spPr>
        <p:txBody>
          <a:bodyPr>
            <a:noAutofit/>
          </a:bodyPr>
          <a:lstStyle/>
          <a:p>
            <a:r>
              <a:rPr lang="en-AU" dirty="0">
                <a:cs typeface="Arial" panose="020B0604020202020204" pitchFamily="34" charset="0"/>
              </a:rPr>
              <a:t>Access to personal information is only accessible by authorised persons and for the purpose it was captured</a:t>
            </a:r>
          </a:p>
          <a:p>
            <a:endParaRPr lang="en-AU" dirty="0">
              <a:cs typeface="Arial" panose="020B0604020202020204" pitchFamily="34" charset="0"/>
            </a:endParaRPr>
          </a:p>
          <a:p>
            <a:r>
              <a:rPr lang="en-AU" dirty="0">
                <a:cs typeface="Arial" panose="020B0604020202020204" pitchFamily="34" charset="0"/>
              </a:rPr>
              <a:t>Similar to confidential information, all employees need to ensure they do not release personal information</a:t>
            </a:r>
          </a:p>
          <a:p>
            <a:endParaRPr lang="en-AU" dirty="0">
              <a:cs typeface="Arial" panose="020B0604020202020204" pitchFamily="34" charset="0"/>
            </a:endParaRPr>
          </a:p>
          <a:p>
            <a:r>
              <a:rPr lang="en-AU" dirty="0">
                <a:cs typeface="Arial" panose="020B0604020202020204" pitchFamily="34" charset="0"/>
              </a:rPr>
              <a:t>Confidential information also needs to be treated with respect and managed appropriately, in particular in preparing any external correspondence and/or reports</a:t>
            </a:r>
          </a:p>
          <a:p>
            <a:endParaRPr lang="en-AU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AU" dirty="0">
              <a:cs typeface="Arial" panose="020B0604020202020204" pitchFamily="34" charset="0"/>
            </a:endParaRPr>
          </a:p>
          <a:p>
            <a:pPr lvl="1"/>
            <a:endParaRPr lang="en-AU" dirty="0">
              <a:cs typeface="Arial" panose="020B0604020202020204" pitchFamily="34" charset="0"/>
            </a:endParaRPr>
          </a:p>
          <a:p>
            <a:pPr lvl="1"/>
            <a:endParaRPr lang="en-AU" dirty="0">
              <a:cs typeface="Arial" panose="020B0604020202020204" pitchFamily="34" charset="0"/>
            </a:endParaRPr>
          </a:p>
          <a:p>
            <a:pPr lvl="1"/>
            <a:endParaRPr lang="en-AU" dirty="0">
              <a:cs typeface="Arial" panose="020B0604020202020204" pitchFamily="34" charset="0"/>
            </a:endParaRPr>
          </a:p>
          <a:p>
            <a:endParaRPr lang="en-AU" dirty="0">
              <a:cs typeface="Arial" panose="020B0604020202020204" pitchFamily="34" charset="0"/>
            </a:endParaRP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A115175B-9531-4CCF-F06C-FBBB34833FDC}"/>
              </a:ext>
            </a:extLst>
          </p:cNvPr>
          <p:cNvSpPr/>
          <p:nvPr/>
        </p:nvSpPr>
        <p:spPr>
          <a:xfrm>
            <a:off x="7612784" y="29156"/>
            <a:ext cx="4438185" cy="166153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Councils encouraged to highlight who to contact for clarification and/or where to get more information on councils expectations in this space</a:t>
            </a:r>
          </a:p>
        </p:txBody>
      </p:sp>
    </p:spTree>
    <p:extLst>
      <p:ext uri="{BB962C8B-B14F-4D97-AF65-F5344CB8AC3E}">
        <p14:creationId xmlns:p14="http://schemas.microsoft.com/office/powerpoint/2010/main" val="263681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A380-D44C-C5B5-42EA-987456F15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58" y="320520"/>
            <a:ext cx="10515600" cy="1325563"/>
          </a:xfrm>
        </p:spPr>
        <p:txBody>
          <a:bodyPr/>
          <a:lstStyle/>
          <a:p>
            <a:r>
              <a:rPr lang="en-AU" b="1" dirty="0"/>
              <a:t>What is personal information?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4FE22-0DED-FC25-587B-883D48329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58" y="1385888"/>
            <a:ext cx="10515600" cy="4684712"/>
          </a:xfrm>
        </p:spPr>
        <p:txBody>
          <a:bodyPr>
            <a:noAutofit/>
          </a:bodyPr>
          <a:lstStyle/>
          <a:p>
            <a:r>
              <a:rPr lang="en-US" b="0" i="0" u="none" strike="noStrike" baseline="0" dirty="0">
                <a:solidFill>
                  <a:srgbClr val="000000"/>
                </a:solidFill>
              </a:rPr>
              <a:t>A person's name, address, phone number or email address </a:t>
            </a:r>
          </a:p>
          <a:p>
            <a:r>
              <a:rPr lang="en-US" b="0" i="0" u="none" strike="noStrike" baseline="0" dirty="0">
                <a:solidFill>
                  <a:srgbClr val="000000"/>
                </a:solidFill>
              </a:rPr>
              <a:t>A photograph of a person or anything that identifies that person</a:t>
            </a:r>
          </a:p>
          <a:p>
            <a:r>
              <a:rPr lang="en-US" b="0" i="0" u="none" strike="noStrike" baseline="0" dirty="0">
                <a:solidFill>
                  <a:srgbClr val="000000"/>
                </a:solidFill>
              </a:rPr>
              <a:t>A person's salary, bank account or financial details </a:t>
            </a:r>
          </a:p>
          <a:p>
            <a:r>
              <a:rPr lang="en-US" b="0" i="0" u="none" strike="noStrike" baseline="0" dirty="0">
                <a:solidFill>
                  <a:srgbClr val="000000"/>
                </a:solidFill>
              </a:rPr>
              <a:t>Allegations of wrongdoing against a person or details of wrongdoing or offences they may have committed </a:t>
            </a:r>
          </a:p>
          <a:p>
            <a:r>
              <a:rPr lang="en-US" b="0" i="0" u="none" strike="noStrike" baseline="0" dirty="0">
                <a:solidFill>
                  <a:srgbClr val="000000"/>
                </a:solidFill>
              </a:rPr>
              <a:t>Details about a person's education or education activities, such as what degree they possess or what school they attend </a:t>
            </a:r>
          </a:p>
          <a:p>
            <a:r>
              <a:rPr lang="en-US" b="0" i="0" u="none" strike="noStrike" baseline="0" dirty="0">
                <a:solidFill>
                  <a:srgbClr val="000000"/>
                </a:solidFill>
              </a:rPr>
              <a:t>The fact that a person is a member of an association and their attendance at meetings </a:t>
            </a:r>
          </a:p>
          <a:p>
            <a:r>
              <a:rPr lang="en-US" b="0" i="0" u="none" strike="noStrike" baseline="0" dirty="0">
                <a:solidFill>
                  <a:srgbClr val="000000"/>
                </a:solidFill>
              </a:rPr>
              <a:t>A person's medical details or health information </a:t>
            </a:r>
          </a:p>
          <a:p>
            <a:r>
              <a:rPr lang="en-US" dirty="0">
                <a:solidFill>
                  <a:srgbClr val="000000"/>
                </a:solidFill>
              </a:rPr>
              <a:t>And much more</a:t>
            </a:r>
            <a:endParaRPr lang="en-US" b="0" i="0" u="none" strike="noStrike" baseline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161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A380-D44C-C5B5-42EA-987456F15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047" y="365125"/>
            <a:ext cx="10515600" cy="1325563"/>
          </a:xfrm>
        </p:spPr>
        <p:txBody>
          <a:bodyPr/>
          <a:lstStyle/>
          <a:p>
            <a:r>
              <a:rPr lang="en-AU" b="1" dirty="0"/>
              <a:t>Right to Information (RTI)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4FE22-0DED-FC25-587B-883D48329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047" y="1477963"/>
            <a:ext cx="10515600" cy="5014912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AU" i="1" dirty="0">
                <a:solidFill>
                  <a:srgbClr val="000000"/>
                </a:solidFill>
              </a:rPr>
              <a:t>Right to Information Act 2009</a:t>
            </a:r>
          </a:p>
          <a:p>
            <a:r>
              <a:rPr lang="en-AU" dirty="0">
                <a:solidFill>
                  <a:srgbClr val="000000"/>
                </a:solidFill>
              </a:rPr>
              <a:t>Provides access to information in Council’s possession or under its control </a:t>
            </a:r>
            <a:r>
              <a:rPr lang="en-AU" i="1" dirty="0">
                <a:solidFill>
                  <a:srgbClr val="000000"/>
                </a:solidFill>
              </a:rPr>
              <a:t>unless it is contrary to public interest to release</a:t>
            </a:r>
            <a:r>
              <a:rPr lang="en-AU" dirty="0">
                <a:solidFill>
                  <a:srgbClr val="000000"/>
                </a:solidFill>
              </a:rPr>
              <a:t>.</a:t>
            </a:r>
          </a:p>
          <a:p>
            <a:r>
              <a:rPr lang="en-US" dirty="0">
                <a:solidFill>
                  <a:srgbClr val="000000"/>
                </a:solidFill>
              </a:rPr>
              <a:t>RTI applications are considered a last resort, as the PUSH model or administrative release of information is preferred, where appropriate</a:t>
            </a:r>
          </a:p>
          <a:p>
            <a:r>
              <a:rPr lang="en-AU" dirty="0">
                <a:solidFill>
                  <a:srgbClr val="000000"/>
                </a:solidFill>
              </a:rPr>
              <a:t>A formal application is used to search and apply for information, which may include requests on</a:t>
            </a:r>
          </a:p>
          <a:p>
            <a:pPr lvl="1"/>
            <a:r>
              <a:rPr lang="en-AU" sz="2800" dirty="0"/>
              <a:t>A decisions on of council;  correspondence to parties;  supporting paperwork to reports;  history of a customer complaint or matter dealt with by Council and much more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AU" dirty="0">
              <a:solidFill>
                <a:srgbClr val="000000"/>
              </a:solidFill>
            </a:endParaRPr>
          </a:p>
          <a:p>
            <a:endParaRPr lang="en-A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497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A380-D44C-C5B5-42EA-987456F15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Right to Information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4FE22-0DED-FC25-587B-883D48329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05312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RTI’s can only be actioned by an </a:t>
            </a:r>
            <a:r>
              <a:rPr lang="en-US" dirty="0" err="1">
                <a:solidFill>
                  <a:srgbClr val="000000"/>
                </a:solidFill>
              </a:rPr>
              <a:t>authorised</a:t>
            </a:r>
            <a:r>
              <a:rPr lang="en-US" dirty="0">
                <a:solidFill>
                  <a:srgbClr val="000000"/>
                </a:solidFill>
              </a:rPr>
              <a:t> officer and are coordinated through the </a:t>
            </a:r>
            <a:r>
              <a:rPr lang="en-US" dirty="0">
                <a:solidFill>
                  <a:schemeClr val="accent2"/>
                </a:solidFill>
              </a:rPr>
              <a:t>&lt;Department/position&gt;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</a:rPr>
              <a:t>When you receive a request to provide information, it is your responsibility to provide ALL as requested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</a:rPr>
              <a:t>Provision of documents does not mean they will be released fully or partially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</a:rPr>
              <a:t>It is the RTI Officer’s responsibility to determine what is released or not based on clear legislative guidelines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</a:rPr>
              <a:t>All applicants to a RTI decisions have the right to an internal and/or external review of the decision</a:t>
            </a:r>
          </a:p>
          <a:p>
            <a:endParaRPr lang="en-A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287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A380-D44C-C5B5-42EA-987456F15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Right to Information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4FE22-0DED-FC25-587B-883D48329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47" y="1798120"/>
            <a:ext cx="10515600" cy="384596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AU" dirty="0">
                <a:solidFill>
                  <a:srgbClr val="000000"/>
                </a:solidFill>
              </a:rPr>
              <a:t>Statutory timeframes to respond to a RTI Application:</a:t>
            </a:r>
          </a:p>
          <a:p>
            <a:pPr lvl="1"/>
            <a:r>
              <a:rPr lang="en-AU" sz="2800" dirty="0">
                <a:solidFill>
                  <a:srgbClr val="000000"/>
                </a:solidFill>
              </a:rPr>
              <a:t>please support your RTI </a:t>
            </a:r>
            <a:r>
              <a:rPr lang="en-AU" sz="2800" dirty="0" err="1">
                <a:solidFill>
                  <a:srgbClr val="000000"/>
                </a:solidFill>
              </a:rPr>
              <a:t>Offcer</a:t>
            </a:r>
            <a:r>
              <a:rPr lang="en-AU" sz="2800" dirty="0">
                <a:solidFill>
                  <a:srgbClr val="000000"/>
                </a:solidFill>
              </a:rPr>
              <a:t> and respond in a timely manner; and</a:t>
            </a:r>
          </a:p>
          <a:p>
            <a:pPr lvl="1"/>
            <a:r>
              <a:rPr lang="en-AU" sz="2800" dirty="0">
                <a:solidFill>
                  <a:srgbClr val="000000"/>
                </a:solidFill>
              </a:rPr>
              <a:t>Ensure you capture all decisions, information, notes etc in council’s corporate system, as per Councils Records Management protocols.</a:t>
            </a:r>
          </a:p>
          <a:p>
            <a:endParaRPr lang="en-AU" dirty="0">
              <a:solidFill>
                <a:srgbClr val="000000"/>
              </a:solidFill>
            </a:endParaRPr>
          </a:p>
          <a:p>
            <a:r>
              <a:rPr lang="en-AU" dirty="0">
                <a:solidFill>
                  <a:srgbClr val="000000"/>
                </a:solidFill>
              </a:rPr>
              <a:t>NB:  Discoverable documents includes ALL types of documents: memos, reports, emails, post it notes, diary notes, TEAMS conversations, text messages, etc.</a:t>
            </a:r>
          </a:p>
          <a:p>
            <a:endParaRPr lang="en-A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644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ebafbfc-544b-4f2e-8dff-91b17aec97e9">
      <UserInfo>
        <DisplayName>Lillie Dommett</DisplayName>
        <AccountId>13</AccountId>
        <AccountType/>
      </UserInfo>
    </SharedWithUsers>
    <TaxCatchAll xmlns="1ebafbfc-544b-4f2e-8dff-91b17aec97e9" xsi:nil="true"/>
    <lcf76f155ced4ddcb4097134ff3c332f xmlns="56138cc0-c60c-4f59-9a02-b47a85bb93d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5F630613F24B46A75DFC25AE34D43F" ma:contentTypeVersion="16" ma:contentTypeDescription="Create a new document." ma:contentTypeScope="" ma:versionID="63e6c1024d5e3957ac50b742847d8410">
  <xsd:schema xmlns:xsd="http://www.w3.org/2001/XMLSchema" xmlns:xs="http://www.w3.org/2001/XMLSchema" xmlns:p="http://schemas.microsoft.com/office/2006/metadata/properties" xmlns:ns2="56138cc0-c60c-4f59-9a02-b47a85bb93d7" xmlns:ns3="1ebafbfc-544b-4f2e-8dff-91b17aec97e9" targetNamespace="http://schemas.microsoft.com/office/2006/metadata/properties" ma:root="true" ma:fieldsID="b16e5e79dedf66740cf2c771567b99e9" ns2:_="" ns3:_="">
    <xsd:import namespace="56138cc0-c60c-4f59-9a02-b47a85bb93d7"/>
    <xsd:import namespace="1ebafbfc-544b-4f2e-8dff-91b17aec97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138cc0-c60c-4f59-9a02-b47a85bb93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fdc5d96-fce7-4a2a-9098-62e44a1963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bafbfc-544b-4f2e-8dff-91b17aec97e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615fb00-2c78-4f23-bb68-6373cc274572}" ma:internalName="TaxCatchAll" ma:showField="CatchAllData" ma:web="1ebafbfc-544b-4f2e-8dff-91b17aec97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CFD37B-866F-40E9-AABE-5703337148C0}">
  <ds:schemaRefs>
    <ds:schemaRef ds:uri="http://schemas.microsoft.com/office/2006/metadata/properties"/>
    <ds:schemaRef ds:uri="http://schemas.microsoft.com/office/infopath/2007/PartnerControls"/>
    <ds:schemaRef ds:uri="1ebafbfc-544b-4f2e-8dff-91b17aec97e9"/>
    <ds:schemaRef ds:uri="56138cc0-c60c-4f59-9a02-b47a85bb93d7"/>
  </ds:schemaRefs>
</ds:datastoreItem>
</file>

<file path=customXml/itemProps2.xml><?xml version="1.0" encoding="utf-8"?>
<ds:datastoreItem xmlns:ds="http://schemas.openxmlformats.org/officeDocument/2006/customXml" ds:itemID="{89A49744-75E6-42A0-A23A-70F6527BF1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3553E6-FD61-48D7-A947-FA933B2172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138cc0-c60c-4f59-9a02-b47a85bb93d7"/>
    <ds:schemaRef ds:uri="1ebafbfc-544b-4f2e-8dff-91b17aec97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304</TotalTime>
  <Words>1108</Words>
  <Application>Microsoft Office PowerPoint</Application>
  <PresentationFormat>Widescreen</PresentationFormat>
  <Paragraphs>114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Verdana</vt:lpstr>
      <vt:lpstr>Office Theme</vt:lpstr>
      <vt:lpstr>Information Privacy / Right to Information</vt:lpstr>
      <vt:lpstr>What is information privacy and right to information?</vt:lpstr>
      <vt:lpstr>Information Privacy</vt:lpstr>
      <vt:lpstr>Information Privacy</vt:lpstr>
      <vt:lpstr>Information Privacy</vt:lpstr>
      <vt:lpstr>What is personal information?</vt:lpstr>
      <vt:lpstr>Right to Information (RTI)</vt:lpstr>
      <vt:lpstr>Right to Information</vt:lpstr>
      <vt:lpstr>Right to Information</vt:lpstr>
      <vt:lpstr>Regulatory body</vt:lpstr>
      <vt:lpstr>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&lt;TITLE&gt;</dc:title>
  <dc:creator>Liza Perrett</dc:creator>
  <cp:lastModifiedBy>Liza Perrett</cp:lastModifiedBy>
  <cp:revision>24</cp:revision>
  <dcterms:created xsi:type="dcterms:W3CDTF">2022-10-20T03:56:36Z</dcterms:created>
  <dcterms:modified xsi:type="dcterms:W3CDTF">2023-06-05T05:11:15Z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0x010100B55F630613F24B46A75DFC25AE34D43F</vt:lpwstr>
  </property>
</Properties>
</file>